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Roboto"/>
      <p:regular r:id="rId42"/>
      <p:bold r:id="rId43"/>
      <p:italic r:id="rId44"/>
      <p:boldItalic r:id="rId45"/>
    </p:embeddedFont>
    <p:embeddedFont>
      <p:font typeface="Montserra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regular.fntdata"/><Relationship Id="rId41" Type="http://schemas.openxmlformats.org/officeDocument/2006/relationships/slide" Target="slides/slide36.xml"/><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Montserrat-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3e81a1c8fb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3e81a1c8fb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3e81a1c8fb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3e81a1c8fb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e81a1c8fb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e81a1c8fb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e81a1c8fb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e81a1c8fb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e81a1c8fb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e81a1c8fb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e81a1c8fb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e81a1c8fb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e4c8c22c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e4c8c22c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3e81a1c8fb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3e81a1c8fb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e81a1c8fb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e81a1c8fb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e81a1c8fb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3e81a1c8fb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e81a1c8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e81a1c8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3e81a1c8fb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3e81a1c8fb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e81a1c8fb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3e81a1c8fb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3e81a1c8fb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3e81a1c8fb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e81a1c8fb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e81a1c8fb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e81a1c8fb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e81a1c8fb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3e81a1c8fb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3e81a1c8fb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e81a1c8fb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e81a1c8fb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e81a1c8f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e81a1c8f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e81a1c8fb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e81a1c8fb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e81a1c8fb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e81a1c8fb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e81a1c8f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e81a1c8fb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highlight>
                  <a:srgbClr val="FFFFFF"/>
                </a:highlight>
                <a:latin typeface="Montserrat"/>
                <a:ea typeface="Montserrat"/>
                <a:cs typeface="Montserrat"/>
                <a:sym typeface="Montserrat"/>
              </a:rPr>
              <a:t>objectif est de </a:t>
            </a:r>
            <a:r>
              <a:rPr b="1" lang="en" sz="1200">
                <a:solidFill>
                  <a:schemeClr val="dk1"/>
                </a:solidFill>
                <a:highlight>
                  <a:srgbClr val="FFFFFF"/>
                </a:highlight>
                <a:latin typeface="Montserrat"/>
                <a:ea typeface="Montserrat"/>
                <a:cs typeface="Montserrat"/>
                <a:sym typeface="Montserrat"/>
              </a:rPr>
              <a:t>comprendre les différents types d’utilisateurs</a:t>
            </a:r>
            <a:r>
              <a:rPr lang="en" sz="1200">
                <a:solidFill>
                  <a:schemeClr val="dk1"/>
                </a:solidFill>
                <a:highlight>
                  <a:srgbClr val="FFFFFF"/>
                </a:highlight>
                <a:latin typeface="Montserrat"/>
                <a:ea typeface="Montserrat"/>
                <a:cs typeface="Montserrat"/>
                <a:sym typeface="Montserrat"/>
              </a:rPr>
              <a:t> grâce à leur comportement et à leurs données personnelles.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3e81a1c8fb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3e81a1c8f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e81a1c8fb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e81a1c8fb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rPr>
              <a:t>si on a des groupes de points qui sont bien des unités les en parle pas aux autres ou carrément c'est à des formes géométriques qui se crée</a:t>
            </a:r>
            <a:endParaRPr sz="1000">
              <a:solidFill>
                <a:schemeClr val="dk1"/>
              </a:solidFill>
            </a:endParaRPr>
          </a:p>
          <a:p>
            <a:pPr indent="0" lvl="0" marL="0" rtl="0" algn="l">
              <a:spcBef>
                <a:spcPts val="0"/>
              </a:spcBef>
              <a:spcAft>
                <a:spcPts val="0"/>
              </a:spcAft>
              <a:buNone/>
            </a:pPr>
            <a:r>
              <a:rPr lang="en" sz="1000">
                <a:solidFill>
                  <a:schemeClr val="dk1"/>
                </a:solidFill>
              </a:rPr>
              <a:t>Kmeans se dégage naturellement il devient un peu meilleur sur le critère de la réutilisation ensuite sur les critères utilisation la compatibilité avec les données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Le principal inconvénient de DBSCAN est qu’il ne fonctionne pas aussi bien que d’autres lorsque les clusters ont une densité variable. En effet, le réglage du seuil de distance ε et de minPoints pour l’identification des points de voisinage varie d’un cluster à l’autre lorsque la densité varie. Cet inconvénient se produit également avec des données de très haute dimension car, là encore, le seuil de distance ε devient difficile à estimer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3e81a1c8fb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3e81a1c8fb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e81a1c8fb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e81a1c8fb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e81a1c8fb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3e81a1c8fb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e81a1c8fb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e81a1c8fb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3e81a1c8fb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3e81a1c8fb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3e81a1c8f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3e81a1c8f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e81a1c8f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e81a1c8f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3e81a1c8f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3e81a1c8f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3e81a1c8f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3e81a1c8f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3e81a1c8fb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3e81a1c8fb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3e81a1c8f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3e81a1c8f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40.png"/><Relationship Id="rId5" Type="http://schemas.openxmlformats.org/officeDocument/2006/relationships/image" Target="../media/image26.png"/><Relationship Id="rId6" Type="http://schemas.openxmlformats.org/officeDocument/2006/relationships/image" Target="../media/image38.png"/><Relationship Id="rId7"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6.png"/><Relationship Id="rId5"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51.png"/><Relationship Id="rId5"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45.png"/><Relationship Id="rId5"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8.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6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3"/>
          <p:cNvPicPr preferRelativeResize="0"/>
          <p:nvPr/>
        </p:nvPicPr>
        <p:blipFill>
          <a:blip r:embed="rId3">
            <a:alphaModFix/>
          </a:blip>
          <a:stretch>
            <a:fillRect/>
          </a:stretch>
        </p:blipFill>
        <p:spPr>
          <a:xfrm>
            <a:off x="470025" y="495650"/>
            <a:ext cx="8195400" cy="4179575"/>
          </a:xfrm>
          <a:prstGeom prst="rect">
            <a:avLst/>
          </a:prstGeom>
          <a:noFill/>
          <a:ln>
            <a:noFill/>
          </a:ln>
        </p:spPr>
      </p:pic>
      <p:sp>
        <p:nvSpPr>
          <p:cNvPr id="86" name="Google Shape;86;p13"/>
          <p:cNvSpPr txBox="1"/>
          <p:nvPr/>
        </p:nvSpPr>
        <p:spPr>
          <a:xfrm>
            <a:off x="982775" y="606750"/>
            <a:ext cx="7263900" cy="954300"/>
          </a:xfrm>
          <a:prstGeom prst="rect">
            <a:avLst/>
          </a:prstGeom>
          <a:noFill/>
          <a:ln>
            <a:noFill/>
          </a:ln>
        </p:spPr>
        <p:txBody>
          <a:bodyPr anchorCtr="0" anchor="t" bIns="91425" lIns="91425" spcFirstLastPara="1" rIns="91425" wrap="square" tIns="91425">
            <a:spAutoFit/>
          </a:bodyPr>
          <a:lstStyle/>
          <a:p>
            <a:pPr indent="0" lvl="0" marL="0" rtl="0" algn="l">
              <a:lnSpc>
                <a:spcPct val="156521"/>
              </a:lnSpc>
              <a:spcBef>
                <a:spcPts val="0"/>
              </a:spcBef>
              <a:spcAft>
                <a:spcPts val="0"/>
              </a:spcAft>
              <a:buNone/>
            </a:pPr>
            <a:r>
              <a:rPr b="1" lang="en" sz="2300">
                <a:highlight>
                  <a:srgbClr val="F5F5F5"/>
                </a:highlight>
                <a:latin typeface="Montserrat"/>
                <a:ea typeface="Montserrat"/>
                <a:cs typeface="Montserrat"/>
                <a:sym typeface="Montserrat"/>
              </a:rPr>
              <a:t>Segmentez des clients d'un site e-commerce</a:t>
            </a:r>
            <a:endParaRPr b="1" sz="2300">
              <a:highlight>
                <a:srgbClr val="F5F5F5"/>
              </a:highlight>
              <a:latin typeface="Montserrat"/>
              <a:ea typeface="Montserrat"/>
              <a:cs typeface="Montserrat"/>
              <a:sym typeface="Montserrat"/>
            </a:endParaRPr>
          </a:p>
          <a:p>
            <a:pPr indent="0" lvl="0" marL="0" rtl="0" algn="l">
              <a:spcBef>
                <a:spcPts val="0"/>
              </a:spcBef>
              <a:spcAft>
                <a:spcPts val="0"/>
              </a:spcAft>
              <a:buNone/>
            </a:pPr>
            <a:r>
              <a:t/>
            </a:r>
            <a:endParaRPr>
              <a:latin typeface="Roboto"/>
              <a:ea typeface="Roboto"/>
              <a:cs typeface="Roboto"/>
              <a:sym typeface="Roboto"/>
            </a:endParaRPr>
          </a:p>
        </p:txBody>
      </p:sp>
      <p:sp>
        <p:nvSpPr>
          <p:cNvPr id="87" name="Google Shape;87;p13"/>
          <p:cNvSpPr txBox="1"/>
          <p:nvPr/>
        </p:nvSpPr>
        <p:spPr>
          <a:xfrm>
            <a:off x="7365075" y="4324875"/>
            <a:ext cx="130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Mitra Dadgar</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2"/>
          <p:cNvSpPr txBox="1"/>
          <p:nvPr>
            <p:ph type="title"/>
          </p:nvPr>
        </p:nvSpPr>
        <p:spPr>
          <a:xfrm>
            <a:off x="441275" y="410000"/>
            <a:ext cx="83913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RFM </a:t>
            </a:r>
            <a:endParaRPr/>
          </a:p>
        </p:txBody>
      </p:sp>
      <p:pic>
        <p:nvPicPr>
          <p:cNvPr id="162" name="Google Shape;162;p22"/>
          <p:cNvPicPr preferRelativeResize="0"/>
          <p:nvPr/>
        </p:nvPicPr>
        <p:blipFill>
          <a:blip r:embed="rId3">
            <a:alphaModFix/>
          </a:blip>
          <a:stretch>
            <a:fillRect/>
          </a:stretch>
        </p:blipFill>
        <p:spPr>
          <a:xfrm>
            <a:off x="789125" y="1232700"/>
            <a:ext cx="6612675" cy="290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311700" y="1814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None/>
            </a:pPr>
            <a:r>
              <a:rPr lang="en"/>
              <a:t>Analyse de la segmentation RFM</a:t>
            </a:r>
            <a:endParaRPr/>
          </a:p>
        </p:txBody>
      </p:sp>
      <p:pic>
        <p:nvPicPr>
          <p:cNvPr id="168" name="Google Shape;168;p23"/>
          <p:cNvPicPr preferRelativeResize="0"/>
          <p:nvPr/>
        </p:nvPicPr>
        <p:blipFill>
          <a:blip r:embed="rId3">
            <a:alphaModFix/>
          </a:blip>
          <a:stretch>
            <a:fillRect/>
          </a:stretch>
        </p:blipFill>
        <p:spPr>
          <a:xfrm>
            <a:off x="839175" y="941600"/>
            <a:ext cx="7183523" cy="2972100"/>
          </a:xfrm>
          <a:prstGeom prst="rect">
            <a:avLst/>
          </a:prstGeom>
          <a:noFill/>
          <a:ln>
            <a:noFill/>
          </a:ln>
        </p:spPr>
      </p:pic>
      <p:sp>
        <p:nvSpPr>
          <p:cNvPr id="169" name="Google Shape;169;p23"/>
          <p:cNvSpPr txBox="1"/>
          <p:nvPr/>
        </p:nvSpPr>
        <p:spPr>
          <a:xfrm>
            <a:off x="426825" y="4001475"/>
            <a:ext cx="840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50">
                <a:highlight>
                  <a:srgbClr val="FFFFFF"/>
                </a:highlight>
              </a:rPr>
              <a:t>1: La plupart des clients </a:t>
            </a:r>
            <a:r>
              <a:rPr lang="en" sz="1050">
                <a:highlight>
                  <a:srgbClr val="FFFFFF"/>
                </a:highlight>
              </a:rPr>
              <a:t>réalisent</a:t>
            </a:r>
            <a:r>
              <a:rPr lang="en" sz="1050">
                <a:highlight>
                  <a:srgbClr val="FFFFFF"/>
                </a:highlight>
              </a:rPr>
              <a:t> un seul achat. </a:t>
            </a:r>
            <a:endParaRPr sz="1050">
              <a:highlight>
                <a:srgbClr val="FFFFFF"/>
              </a:highlight>
            </a:endParaRPr>
          </a:p>
          <a:p>
            <a:pPr indent="0" lvl="0" marL="0" rtl="0" algn="l">
              <a:spcBef>
                <a:spcPts val="0"/>
              </a:spcBef>
              <a:spcAft>
                <a:spcPts val="0"/>
              </a:spcAft>
              <a:buNone/>
            </a:pPr>
            <a:r>
              <a:rPr lang="en" sz="1050">
                <a:highlight>
                  <a:srgbClr val="FFFFFF"/>
                </a:highlight>
              </a:rPr>
              <a:t>2: Les sommes dépensées atteignent un maximum de 14.000 Réaux. </a:t>
            </a:r>
            <a:endParaRPr sz="1050">
              <a:highlight>
                <a:srgbClr val="FFFFFF"/>
              </a:highlight>
            </a:endParaRPr>
          </a:p>
          <a:p>
            <a:pPr indent="0" lvl="0" marL="0" rtl="0" algn="l">
              <a:spcBef>
                <a:spcPts val="0"/>
              </a:spcBef>
              <a:spcAft>
                <a:spcPts val="0"/>
              </a:spcAft>
              <a:buNone/>
            </a:pPr>
            <a:r>
              <a:rPr lang="en" sz="1050">
                <a:highlight>
                  <a:srgbClr val="FFFFFF"/>
                </a:highlight>
              </a:rPr>
              <a:t>3: Il est difficile de savoir s'ils reviennent régulièrement acheter donc la récence est très variable. On voit que la fréquence est inutile, il faut donc réfléchir à l'ajout de 2 nouvelles variables.</a:t>
            </a:r>
            <a:endParaRPr>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29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None/>
            </a:pPr>
            <a:r>
              <a:rPr lang="en" sz="2000"/>
              <a:t>Nommer les segments et attribuer les individus</a:t>
            </a:r>
            <a:endParaRPr/>
          </a:p>
        </p:txBody>
      </p:sp>
      <p:sp>
        <p:nvSpPr>
          <p:cNvPr id="175" name="Google Shape;175;p24"/>
          <p:cNvSpPr txBox="1"/>
          <p:nvPr/>
        </p:nvSpPr>
        <p:spPr>
          <a:xfrm>
            <a:off x="304800" y="381000"/>
            <a:ext cx="3000000" cy="11544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rPr b="1" lang="en" sz="1050">
                <a:highlight>
                  <a:srgbClr val="FFFFFF"/>
                </a:highlight>
              </a:rPr>
              <a:t>Méthode 1:</a:t>
            </a:r>
            <a:endParaRPr b="1" sz="1050">
              <a:highlight>
                <a:srgbClr val="FFFFFF"/>
              </a:highlight>
            </a:endParaRPr>
          </a:p>
          <a:p>
            <a:pPr indent="0" lvl="0" marL="0" rtl="0" algn="l">
              <a:spcBef>
                <a:spcPts val="0"/>
              </a:spcBef>
              <a:spcAft>
                <a:spcPts val="0"/>
              </a:spcAft>
              <a:buNone/>
            </a:pPr>
            <a:r>
              <a:rPr lang="en" sz="1050">
                <a:highlight>
                  <a:srgbClr val="FFFFFF"/>
                </a:highlight>
              </a:rPr>
              <a:t>Les scores RFM nous donnent </a:t>
            </a:r>
            <a:r>
              <a:rPr lang="en" sz="1050">
                <a:highlight>
                  <a:srgbClr val="FFFFFF"/>
                </a:highlight>
              </a:rPr>
              <a:t>533 = </a:t>
            </a:r>
            <a:r>
              <a:rPr lang="en" sz="1050">
                <a:highlight>
                  <a:srgbClr val="FFFFFF"/>
                </a:highlight>
              </a:rPr>
              <a:t>125 segments. Ce qui n'est pas facile à travailler. Je vais travailler avec 11 segments basés sur les scores R et F. Voici la description des segments</a:t>
            </a:r>
            <a:endParaRPr/>
          </a:p>
        </p:txBody>
      </p:sp>
      <p:pic>
        <p:nvPicPr>
          <p:cNvPr id="176" name="Google Shape;176;p24"/>
          <p:cNvPicPr preferRelativeResize="0"/>
          <p:nvPr/>
        </p:nvPicPr>
        <p:blipFill>
          <a:blip r:embed="rId3">
            <a:alphaModFix/>
          </a:blip>
          <a:stretch>
            <a:fillRect/>
          </a:stretch>
        </p:blipFill>
        <p:spPr>
          <a:xfrm>
            <a:off x="5222825" y="1011350"/>
            <a:ext cx="3658501" cy="3522549"/>
          </a:xfrm>
          <a:prstGeom prst="rect">
            <a:avLst/>
          </a:prstGeom>
          <a:noFill/>
          <a:ln>
            <a:noFill/>
          </a:ln>
        </p:spPr>
      </p:pic>
      <p:pic>
        <p:nvPicPr>
          <p:cNvPr id="177" name="Google Shape;177;p24"/>
          <p:cNvPicPr preferRelativeResize="0"/>
          <p:nvPr/>
        </p:nvPicPr>
        <p:blipFill>
          <a:blip r:embed="rId4">
            <a:alphaModFix/>
          </a:blip>
          <a:stretch>
            <a:fillRect/>
          </a:stretch>
        </p:blipFill>
        <p:spPr>
          <a:xfrm>
            <a:off x="152400" y="2567924"/>
            <a:ext cx="4994227" cy="2033225"/>
          </a:xfrm>
          <a:prstGeom prst="rect">
            <a:avLst/>
          </a:prstGeom>
          <a:noFill/>
          <a:ln>
            <a:noFill/>
          </a:ln>
        </p:spPr>
      </p:pic>
      <p:sp>
        <p:nvSpPr>
          <p:cNvPr id="178" name="Google Shape;178;p24"/>
          <p:cNvSpPr txBox="1"/>
          <p:nvPr/>
        </p:nvSpPr>
        <p:spPr>
          <a:xfrm>
            <a:off x="222525" y="4438500"/>
            <a:ext cx="4863000" cy="219300"/>
          </a:xfrm>
          <a:prstGeom prst="rect">
            <a:avLst/>
          </a:prstGeom>
          <a:noFill/>
          <a:ln cap="flat" cmpd="sng" w="2857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200">
              <a:solidFill>
                <a:srgbClr val="FF9900"/>
              </a:solidFill>
              <a:latin typeface="Roboto"/>
              <a:ea typeface="Roboto"/>
              <a:cs typeface="Roboto"/>
              <a:sym typeface="Roboto"/>
            </a:endParaRPr>
          </a:p>
        </p:txBody>
      </p:sp>
      <p:sp>
        <p:nvSpPr>
          <p:cNvPr id="179" name="Google Shape;179;p24"/>
          <p:cNvSpPr txBox="1"/>
          <p:nvPr/>
        </p:nvSpPr>
        <p:spPr>
          <a:xfrm>
            <a:off x="152400" y="3905100"/>
            <a:ext cx="4933200" cy="219300"/>
          </a:xfrm>
          <a:prstGeom prst="rect">
            <a:avLst/>
          </a:prstGeom>
          <a:noFill/>
          <a:ln cap="flat" cmpd="sng" w="2857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solidFill>
                <a:srgbClr val="FF9900"/>
              </a:solidFill>
              <a:latin typeface="Roboto"/>
              <a:ea typeface="Roboto"/>
              <a:cs typeface="Roboto"/>
              <a:sym typeface="Roboto"/>
            </a:endParaRPr>
          </a:p>
        </p:txBody>
      </p:sp>
      <p:sp>
        <p:nvSpPr>
          <p:cNvPr id="180" name="Google Shape;180;p24"/>
          <p:cNvSpPr txBox="1"/>
          <p:nvPr/>
        </p:nvSpPr>
        <p:spPr>
          <a:xfrm>
            <a:off x="146325" y="3143100"/>
            <a:ext cx="4863000" cy="219300"/>
          </a:xfrm>
          <a:prstGeom prst="rect">
            <a:avLst/>
          </a:prstGeom>
          <a:noFill/>
          <a:ln cap="flat" cmpd="sng" w="2857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200">
              <a:solidFill>
                <a:srgbClr val="FF9900"/>
              </a:solidFill>
              <a:latin typeface="Roboto"/>
              <a:ea typeface="Roboto"/>
              <a:cs typeface="Roboto"/>
              <a:sym typeface="Roboto"/>
            </a:endParaRPr>
          </a:p>
        </p:txBody>
      </p:sp>
      <p:sp>
        <p:nvSpPr>
          <p:cNvPr id="181" name="Google Shape;181;p24"/>
          <p:cNvSpPr txBox="1"/>
          <p:nvPr/>
        </p:nvSpPr>
        <p:spPr>
          <a:xfrm>
            <a:off x="222525" y="3524100"/>
            <a:ext cx="4863000" cy="219300"/>
          </a:xfrm>
          <a:prstGeom prst="rect">
            <a:avLst/>
          </a:prstGeom>
          <a:noFill/>
          <a:ln cap="flat" cmpd="sng" w="28575">
            <a:solidFill>
              <a:srgbClr val="FF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sz="100">
              <a:solidFill>
                <a:srgbClr val="FF9900"/>
              </a:solidFill>
              <a:latin typeface="Roboto"/>
              <a:ea typeface="Roboto"/>
              <a:cs typeface="Roboto"/>
              <a:sym typeface="Roboto"/>
            </a:endParaRPr>
          </a:p>
        </p:txBody>
      </p:sp>
      <p:pic>
        <p:nvPicPr>
          <p:cNvPr id="182" name="Google Shape;182;p24"/>
          <p:cNvPicPr preferRelativeResize="0"/>
          <p:nvPr/>
        </p:nvPicPr>
        <p:blipFill>
          <a:blip r:embed="rId5">
            <a:alphaModFix/>
          </a:blip>
          <a:stretch>
            <a:fillRect/>
          </a:stretch>
        </p:blipFill>
        <p:spPr>
          <a:xfrm>
            <a:off x="694525" y="1579950"/>
            <a:ext cx="906900" cy="906900"/>
          </a:xfrm>
          <a:prstGeom prst="rect">
            <a:avLst/>
          </a:prstGeom>
          <a:noFill/>
          <a:ln>
            <a:noFill/>
          </a:ln>
        </p:spPr>
      </p:pic>
      <p:pic>
        <p:nvPicPr>
          <p:cNvPr id="183" name="Google Shape;183;p24"/>
          <p:cNvPicPr preferRelativeResize="0"/>
          <p:nvPr/>
        </p:nvPicPr>
        <p:blipFill>
          <a:blip r:embed="rId6">
            <a:alphaModFix/>
          </a:blip>
          <a:stretch>
            <a:fillRect/>
          </a:stretch>
        </p:blipFill>
        <p:spPr>
          <a:xfrm>
            <a:off x="3000000" y="1517225"/>
            <a:ext cx="961400" cy="961400"/>
          </a:xfrm>
          <a:prstGeom prst="rect">
            <a:avLst/>
          </a:prstGeom>
          <a:noFill/>
          <a:ln>
            <a:noFill/>
          </a:ln>
        </p:spPr>
      </p:pic>
      <p:pic>
        <p:nvPicPr>
          <p:cNvPr id="184" name="Google Shape;184;p24"/>
          <p:cNvPicPr preferRelativeResize="0"/>
          <p:nvPr/>
        </p:nvPicPr>
        <p:blipFill>
          <a:blip r:embed="rId7">
            <a:alphaModFix/>
          </a:blip>
          <a:stretch>
            <a:fillRect/>
          </a:stretch>
        </p:blipFill>
        <p:spPr>
          <a:xfrm>
            <a:off x="1900250" y="1593425"/>
            <a:ext cx="906900" cy="906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311700" y="1052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None/>
            </a:pPr>
            <a:r>
              <a:rPr lang="en" sz="2000"/>
              <a:t>Méthode basée sur du scoring</a:t>
            </a:r>
            <a:endParaRPr b="1" sz="350">
              <a:solidFill>
                <a:srgbClr val="000000"/>
              </a:solidFill>
              <a:highlight>
                <a:srgbClr val="FFFFFF"/>
              </a:highlight>
              <a:latin typeface="Arial"/>
              <a:ea typeface="Arial"/>
              <a:cs typeface="Arial"/>
              <a:sym typeface="Arial"/>
            </a:endParaRPr>
          </a:p>
          <a:p>
            <a:pPr indent="-288607" lvl="0" marL="457200" rtl="0" algn="l">
              <a:spcBef>
                <a:spcPts val="1100"/>
              </a:spcBef>
              <a:spcAft>
                <a:spcPts val="0"/>
              </a:spcAft>
              <a:buClr>
                <a:srgbClr val="000000"/>
              </a:buClr>
              <a:buSzPct val="100000"/>
              <a:buFont typeface="Arial"/>
              <a:buChar char="❖"/>
            </a:pPr>
            <a:r>
              <a:rPr b="1" lang="en" sz="1050">
                <a:solidFill>
                  <a:srgbClr val="000000"/>
                </a:solidFill>
                <a:highlight>
                  <a:srgbClr val="FFFFFF"/>
                </a:highlight>
                <a:latin typeface="Arial"/>
                <a:ea typeface="Arial"/>
                <a:cs typeface="Arial"/>
                <a:sym typeface="Arial"/>
              </a:rPr>
              <a:t>Méthode 2: </a:t>
            </a:r>
            <a:r>
              <a:rPr lang="en" sz="1050">
                <a:solidFill>
                  <a:srgbClr val="000000"/>
                </a:solidFill>
                <a:highlight>
                  <a:srgbClr val="FFFFFF"/>
                </a:highlight>
                <a:latin typeface="Arial"/>
                <a:ea typeface="Arial"/>
                <a:cs typeface="Arial"/>
                <a:sym typeface="Arial"/>
              </a:rPr>
              <a:t>On fait</a:t>
            </a:r>
            <a:r>
              <a:rPr b="1" lang="en" sz="1050">
                <a:solidFill>
                  <a:srgbClr val="000000"/>
                </a:solidFill>
                <a:highlight>
                  <a:srgbClr val="FFFFFF"/>
                </a:highlight>
                <a:latin typeface="Arial"/>
                <a:ea typeface="Arial"/>
                <a:cs typeface="Arial"/>
                <a:sym typeface="Arial"/>
              </a:rPr>
              <a:t> </a:t>
            </a:r>
            <a:r>
              <a:rPr lang="en" sz="1050">
                <a:solidFill>
                  <a:srgbClr val="000000"/>
                </a:solidFill>
                <a:highlight>
                  <a:srgbClr val="FFFFFF"/>
                </a:highlight>
                <a:latin typeface="Arial"/>
                <a:ea typeface="Arial"/>
                <a:cs typeface="Arial"/>
                <a:sym typeface="Arial"/>
              </a:rPr>
              <a:t>une distribution normale pour </a:t>
            </a:r>
            <a:r>
              <a:rPr b="1" lang="en" sz="1050">
                <a:solidFill>
                  <a:srgbClr val="000000"/>
                </a:solidFill>
                <a:highlight>
                  <a:srgbClr val="FFFFFF"/>
                </a:highlight>
                <a:latin typeface="Arial"/>
                <a:ea typeface="Arial"/>
                <a:cs typeface="Arial"/>
                <a:sym typeface="Arial"/>
              </a:rPr>
              <a:t>‘</a:t>
            </a:r>
            <a:r>
              <a:rPr lang="en" sz="1050">
                <a:solidFill>
                  <a:srgbClr val="000000"/>
                </a:solidFill>
                <a:highlight>
                  <a:srgbClr val="FFFFFF"/>
                </a:highlight>
                <a:latin typeface="Arial"/>
                <a:ea typeface="Arial"/>
                <a:cs typeface="Arial"/>
                <a:sym typeface="Arial"/>
              </a:rPr>
              <a:t>payment_value'</a:t>
            </a:r>
            <a:r>
              <a:rPr b="1" lang="en" sz="1050">
                <a:solidFill>
                  <a:srgbClr val="000000"/>
                </a:solidFill>
                <a:highlight>
                  <a:srgbClr val="FFFFFF"/>
                </a:highlight>
                <a:latin typeface="Arial"/>
                <a:ea typeface="Arial"/>
                <a:cs typeface="Arial"/>
                <a:sym typeface="Arial"/>
              </a:rPr>
              <a:t>  </a:t>
            </a:r>
            <a:r>
              <a:rPr lang="en" sz="1050">
                <a:solidFill>
                  <a:srgbClr val="000000"/>
                </a:solidFill>
                <a:highlight>
                  <a:srgbClr val="FFFFFF"/>
                </a:highlight>
                <a:latin typeface="Arial"/>
                <a:ea typeface="Arial"/>
                <a:cs typeface="Arial"/>
                <a:sym typeface="Arial"/>
              </a:rPr>
              <a:t>a Les scores seront de 1, 2 ou 3 pour chaque élément de chaque ligne. 1 sera un mauvais score. 3 sera le meilleur score possible.</a:t>
            </a:r>
            <a:endParaRPr sz="1050">
              <a:solidFill>
                <a:srgbClr val="000000"/>
              </a:solidFill>
              <a:highlight>
                <a:srgbClr val="FFFFFF"/>
              </a:highlight>
              <a:latin typeface="Arial"/>
              <a:ea typeface="Arial"/>
              <a:cs typeface="Arial"/>
              <a:sym typeface="Arial"/>
            </a:endParaRPr>
          </a:p>
          <a:p>
            <a:pPr indent="-288607" lvl="0" marL="457200" rtl="0" algn="l">
              <a:spcBef>
                <a:spcPts val="0"/>
              </a:spcBef>
              <a:spcAft>
                <a:spcPts val="0"/>
              </a:spcAft>
              <a:buClr>
                <a:srgbClr val="000000"/>
              </a:buClr>
              <a:buSzPct val="100000"/>
              <a:buFont typeface="Arial"/>
              <a:buChar char="❖"/>
            </a:pPr>
            <a:r>
              <a:rPr lang="en" sz="1050">
                <a:solidFill>
                  <a:srgbClr val="000000"/>
                </a:solidFill>
                <a:highlight>
                  <a:srgbClr val="FFFFFF"/>
                </a:highlight>
                <a:latin typeface="Arial"/>
                <a:ea typeface="Arial"/>
                <a:cs typeface="Arial"/>
                <a:sym typeface="Arial"/>
              </a:rPr>
              <a:t>'Frequency' : En raison de la distribution spéciale, la répartition est arbitraire . Fréquence = 1 = mauvaise note (1) . Fréquence 2 = meilleur score (3)</a:t>
            </a:r>
            <a:endParaRPr sz="1050">
              <a:solidFill>
                <a:srgbClr val="000000"/>
              </a:solidFill>
              <a:highlight>
                <a:srgbClr val="FFFFFF"/>
              </a:highlight>
              <a:latin typeface="Arial"/>
              <a:ea typeface="Arial"/>
              <a:cs typeface="Arial"/>
              <a:sym typeface="Arial"/>
            </a:endParaRPr>
          </a:p>
          <a:p>
            <a:pPr indent="-288607" lvl="0" marL="457200" rtl="0" algn="l">
              <a:spcBef>
                <a:spcPts val="0"/>
              </a:spcBef>
              <a:spcAft>
                <a:spcPts val="0"/>
              </a:spcAft>
              <a:buClr>
                <a:srgbClr val="000000"/>
              </a:buClr>
              <a:buSzPct val="100000"/>
              <a:buFont typeface="Arial"/>
              <a:buChar char="❖"/>
            </a:pPr>
            <a:r>
              <a:rPr lang="en" sz="1050">
                <a:solidFill>
                  <a:srgbClr val="000000"/>
                </a:solidFill>
                <a:highlight>
                  <a:srgbClr val="FFFFFF"/>
                </a:highlight>
                <a:latin typeface="Arial"/>
                <a:ea typeface="Arial"/>
                <a:cs typeface="Arial"/>
                <a:sym typeface="Arial"/>
              </a:rPr>
              <a:t>'Recency' : En raison de la distribution normale, nous pouvons diviser la distribution en 3 scores</a:t>
            </a:r>
            <a:endParaRPr sz="1050">
              <a:solidFill>
                <a:srgbClr val="000000"/>
              </a:solidFill>
              <a:highlight>
                <a:srgbClr val="FFFFFF"/>
              </a:highlight>
              <a:latin typeface="Arial"/>
              <a:ea typeface="Arial"/>
              <a:cs typeface="Arial"/>
              <a:sym typeface="Arial"/>
            </a:endParaRPr>
          </a:p>
        </p:txBody>
      </p:sp>
      <p:pic>
        <p:nvPicPr>
          <p:cNvPr id="190" name="Google Shape;190;p25"/>
          <p:cNvPicPr preferRelativeResize="0"/>
          <p:nvPr/>
        </p:nvPicPr>
        <p:blipFill>
          <a:blip r:embed="rId3">
            <a:alphaModFix/>
          </a:blip>
          <a:stretch>
            <a:fillRect/>
          </a:stretch>
        </p:blipFill>
        <p:spPr>
          <a:xfrm>
            <a:off x="425525" y="1801300"/>
            <a:ext cx="3498774" cy="3088999"/>
          </a:xfrm>
          <a:prstGeom prst="rect">
            <a:avLst/>
          </a:prstGeom>
          <a:noFill/>
          <a:ln>
            <a:noFill/>
          </a:ln>
        </p:spPr>
      </p:pic>
      <p:pic>
        <p:nvPicPr>
          <p:cNvPr id="191" name="Google Shape;191;p25"/>
          <p:cNvPicPr preferRelativeResize="0"/>
          <p:nvPr/>
        </p:nvPicPr>
        <p:blipFill>
          <a:blip r:embed="rId4">
            <a:alphaModFix/>
          </a:blip>
          <a:stretch>
            <a:fillRect/>
          </a:stretch>
        </p:blipFill>
        <p:spPr>
          <a:xfrm>
            <a:off x="4101650" y="1801300"/>
            <a:ext cx="4889951" cy="3245750"/>
          </a:xfrm>
          <a:prstGeom prst="rect">
            <a:avLst/>
          </a:prstGeom>
          <a:noFill/>
          <a:ln>
            <a:noFill/>
          </a:ln>
        </p:spPr>
      </p:pic>
      <p:pic>
        <p:nvPicPr>
          <p:cNvPr id="192" name="Google Shape;192;p25"/>
          <p:cNvPicPr preferRelativeResize="0"/>
          <p:nvPr/>
        </p:nvPicPr>
        <p:blipFill>
          <a:blip r:embed="rId5">
            <a:alphaModFix/>
          </a:blip>
          <a:stretch>
            <a:fillRect/>
          </a:stretch>
        </p:blipFill>
        <p:spPr>
          <a:xfrm>
            <a:off x="1296850" y="1288550"/>
            <a:ext cx="4606250" cy="402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nvSpPr>
        <p:spPr>
          <a:xfrm>
            <a:off x="381000" y="914400"/>
            <a:ext cx="8220300" cy="85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lang="en" sz="1050">
                <a:highlight>
                  <a:srgbClr val="FFFFFF"/>
                </a:highlight>
              </a:rPr>
              <a:t>On va créer de nouvelles variables que l'on va ajouter pour obtenir une segmentation plus pertinente.</a:t>
            </a:r>
            <a:endParaRPr sz="1050">
              <a:highlight>
                <a:srgbClr val="FFFFFF"/>
              </a:highlight>
            </a:endParaRPr>
          </a:p>
          <a:p>
            <a:pPr indent="-295275" lvl="0" marL="457200" rtl="0" algn="l">
              <a:lnSpc>
                <a:spcPct val="115000"/>
              </a:lnSpc>
              <a:spcBef>
                <a:spcPts val="1100"/>
              </a:spcBef>
              <a:spcAft>
                <a:spcPts val="0"/>
              </a:spcAft>
              <a:buSzPts val="1050"/>
              <a:buAutoNum type="arabicPeriod"/>
            </a:pPr>
            <a:r>
              <a:rPr lang="en" sz="1050">
                <a:highlight>
                  <a:srgbClr val="FFFFFF"/>
                </a:highlight>
              </a:rPr>
              <a:t>le nombre de jours entre la commande </a:t>
            </a:r>
            <a:r>
              <a:rPr lang="en" sz="1050">
                <a:highlight>
                  <a:srgbClr val="FFFFFF"/>
                </a:highlight>
              </a:rPr>
              <a:t>(order approved at)</a:t>
            </a:r>
            <a:r>
              <a:rPr lang="en" sz="1050">
                <a:highlight>
                  <a:srgbClr val="FFFFFF"/>
                </a:highlight>
              </a:rPr>
              <a:t> et la réception de cette dernière</a:t>
            </a:r>
            <a:endParaRPr sz="1050">
              <a:highlight>
                <a:srgbClr val="FFFFFF"/>
              </a:highlight>
            </a:endParaRPr>
          </a:p>
          <a:p>
            <a:pPr indent="-295275" lvl="0" marL="457200" rtl="0" algn="l">
              <a:lnSpc>
                <a:spcPct val="115000"/>
              </a:lnSpc>
              <a:spcBef>
                <a:spcPts val="0"/>
              </a:spcBef>
              <a:spcAft>
                <a:spcPts val="0"/>
              </a:spcAft>
              <a:buSzPts val="1050"/>
              <a:buAutoNum type="arabicPeriod"/>
            </a:pPr>
            <a:r>
              <a:rPr lang="en" sz="1050">
                <a:highlight>
                  <a:srgbClr val="FFFFFF"/>
                </a:highlight>
              </a:rPr>
              <a:t>le nombre de jours entre la date de commande livrée et la date d'estimation</a:t>
            </a:r>
            <a:endParaRPr sz="1050">
              <a:highlight>
                <a:srgbClr val="FFFFFF"/>
              </a:highlight>
            </a:endParaRPr>
          </a:p>
        </p:txBody>
      </p:sp>
      <p:pic>
        <p:nvPicPr>
          <p:cNvPr id="198" name="Google Shape;198;p26"/>
          <p:cNvPicPr preferRelativeResize="0"/>
          <p:nvPr/>
        </p:nvPicPr>
        <p:blipFill>
          <a:blip r:embed="rId3">
            <a:alphaModFix/>
          </a:blip>
          <a:stretch>
            <a:fillRect/>
          </a:stretch>
        </p:blipFill>
        <p:spPr>
          <a:xfrm>
            <a:off x="1066800" y="1849800"/>
            <a:ext cx="6812183" cy="2760300"/>
          </a:xfrm>
          <a:prstGeom prst="rect">
            <a:avLst/>
          </a:prstGeom>
          <a:noFill/>
          <a:ln>
            <a:noFill/>
          </a:ln>
        </p:spPr>
      </p:pic>
      <p:sp>
        <p:nvSpPr>
          <p:cNvPr id="199" name="Google Shape;199;p26"/>
          <p:cNvSpPr txBox="1"/>
          <p:nvPr/>
        </p:nvSpPr>
        <p:spPr>
          <a:xfrm>
            <a:off x="549800" y="440800"/>
            <a:ext cx="416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0" name="Google Shape;200;p26"/>
          <p:cNvSpPr txBox="1"/>
          <p:nvPr>
            <p:ph type="title"/>
          </p:nvPr>
        </p:nvSpPr>
        <p:spPr>
          <a:xfrm>
            <a:off x="311700" y="2576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Amélioration des variables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7"/>
          <p:cNvSpPr txBox="1"/>
          <p:nvPr>
            <p:ph type="ctrTitle"/>
          </p:nvPr>
        </p:nvSpPr>
        <p:spPr>
          <a:xfrm>
            <a:off x="598100" y="327422"/>
            <a:ext cx="8222100" cy="838800"/>
          </a:xfrm>
          <a:prstGeom prst="rect">
            <a:avLst/>
          </a:prstGeom>
        </p:spPr>
        <p:txBody>
          <a:bodyPr anchorCtr="0" anchor="b" bIns="91425" lIns="91425" spcFirstLastPara="1" rIns="91425" wrap="square" tIns="91425">
            <a:normAutofit/>
          </a:bodyPr>
          <a:lstStyle/>
          <a:p>
            <a:pPr indent="0" lvl="0" marL="0" marR="0" rtl="0" algn="l">
              <a:lnSpc>
                <a:spcPct val="100000"/>
              </a:lnSpc>
              <a:spcBef>
                <a:spcPts val="0"/>
              </a:spcBef>
              <a:spcAft>
                <a:spcPts val="0"/>
              </a:spcAft>
              <a:buNone/>
            </a:pPr>
            <a:r>
              <a:rPr b="1" lang="en" sz="2700">
                <a:solidFill>
                  <a:srgbClr val="F1C232"/>
                </a:solidFill>
              </a:rPr>
              <a:t>Modélisation :</a:t>
            </a:r>
            <a:endParaRPr b="1" sz="2700">
              <a:solidFill>
                <a:srgbClr val="F1C232"/>
              </a:solidFill>
            </a:endParaRPr>
          </a:p>
        </p:txBody>
      </p:sp>
      <p:sp>
        <p:nvSpPr>
          <p:cNvPr id="206" name="Google Shape;206;p27"/>
          <p:cNvSpPr txBox="1"/>
          <p:nvPr>
            <p:ph idx="1" type="subTitle"/>
          </p:nvPr>
        </p:nvSpPr>
        <p:spPr>
          <a:xfrm>
            <a:off x="875325" y="1594650"/>
            <a:ext cx="3226500" cy="2948400"/>
          </a:xfrm>
          <a:prstGeom prst="rect">
            <a:avLst/>
          </a:prstGeom>
          <a:solidFill>
            <a:schemeClr val="lt1"/>
          </a:solidFill>
        </p:spPr>
        <p:txBody>
          <a:bodyPr anchorCtr="0" anchor="t" bIns="91425" lIns="91425" spcFirstLastPara="1" rIns="91425" wrap="square" tIns="91425">
            <a:noAutofit/>
          </a:bodyPr>
          <a:lstStyle/>
          <a:p>
            <a:pPr indent="-328612" lvl="0" marL="457200" marR="0" rtl="0" algn="l">
              <a:lnSpc>
                <a:spcPct val="80000"/>
              </a:lnSpc>
              <a:spcBef>
                <a:spcPts val="0"/>
              </a:spcBef>
              <a:spcAft>
                <a:spcPts val="0"/>
              </a:spcAft>
              <a:buClr>
                <a:srgbClr val="000000"/>
              </a:buClr>
              <a:buSzPts val="1575"/>
              <a:buChar char="●"/>
            </a:pPr>
            <a:r>
              <a:rPr b="1" lang="en" sz="1575">
                <a:solidFill>
                  <a:srgbClr val="000000"/>
                </a:solidFill>
              </a:rPr>
              <a:t>K_Means</a:t>
            </a:r>
            <a:endParaRPr b="1" sz="1575">
              <a:solidFill>
                <a:srgbClr val="000000"/>
              </a:solidFill>
            </a:endParaRPr>
          </a:p>
          <a:p>
            <a:pPr indent="0" lvl="0" marL="457200" marR="0" rtl="0" algn="l">
              <a:lnSpc>
                <a:spcPct val="80000"/>
              </a:lnSpc>
              <a:spcBef>
                <a:spcPts val="0"/>
              </a:spcBef>
              <a:spcAft>
                <a:spcPts val="0"/>
              </a:spcAft>
              <a:buNone/>
            </a:pPr>
            <a:r>
              <a:t/>
            </a:r>
            <a:endParaRPr b="1" sz="1575">
              <a:solidFill>
                <a:srgbClr val="000000"/>
              </a:solidFill>
            </a:endParaRPr>
          </a:p>
          <a:p>
            <a:pPr indent="-328612" lvl="0" marL="457200" marR="0" rtl="0" algn="l">
              <a:lnSpc>
                <a:spcPct val="80000"/>
              </a:lnSpc>
              <a:spcBef>
                <a:spcPts val="0"/>
              </a:spcBef>
              <a:spcAft>
                <a:spcPts val="0"/>
              </a:spcAft>
              <a:buClr>
                <a:srgbClr val="000000"/>
              </a:buClr>
              <a:buSzPts val="1575"/>
              <a:buChar char="●"/>
            </a:pPr>
            <a:r>
              <a:rPr b="1" lang="en" sz="1575">
                <a:solidFill>
                  <a:srgbClr val="000000"/>
                </a:solidFill>
              </a:rPr>
              <a:t>DBScan</a:t>
            </a:r>
            <a:endParaRPr b="1" sz="1575">
              <a:solidFill>
                <a:srgbClr val="000000"/>
              </a:solidFill>
            </a:endParaRPr>
          </a:p>
          <a:p>
            <a:pPr indent="0" lvl="0" marL="457200" marR="0" rtl="0" algn="l">
              <a:lnSpc>
                <a:spcPct val="80000"/>
              </a:lnSpc>
              <a:spcBef>
                <a:spcPts val="0"/>
              </a:spcBef>
              <a:spcAft>
                <a:spcPts val="0"/>
              </a:spcAft>
              <a:buNone/>
            </a:pPr>
            <a:r>
              <a:t/>
            </a:r>
            <a:endParaRPr b="1" sz="1575">
              <a:solidFill>
                <a:srgbClr val="000000"/>
              </a:solidFill>
            </a:endParaRPr>
          </a:p>
          <a:p>
            <a:pPr indent="-328612" lvl="0" marL="457200" marR="0" rtl="0" algn="l">
              <a:lnSpc>
                <a:spcPct val="80000"/>
              </a:lnSpc>
              <a:spcBef>
                <a:spcPts val="0"/>
              </a:spcBef>
              <a:spcAft>
                <a:spcPts val="0"/>
              </a:spcAft>
              <a:buClr>
                <a:srgbClr val="000000"/>
              </a:buClr>
              <a:buSzPts val="1575"/>
              <a:buChar char="●"/>
            </a:pPr>
            <a:r>
              <a:rPr b="1" lang="en" sz="1575">
                <a:solidFill>
                  <a:srgbClr val="000000"/>
                </a:solidFill>
              </a:rPr>
              <a:t>Agglomerative Hierarchical Clustering</a:t>
            </a:r>
            <a:endParaRPr sz="1425">
              <a:solidFill>
                <a:srgbClr val="000000"/>
              </a:solidFill>
            </a:endParaRPr>
          </a:p>
        </p:txBody>
      </p:sp>
      <p:pic>
        <p:nvPicPr>
          <p:cNvPr id="207" name="Google Shape;207;p27"/>
          <p:cNvPicPr preferRelativeResize="0"/>
          <p:nvPr/>
        </p:nvPicPr>
        <p:blipFill>
          <a:blip r:embed="rId3">
            <a:alphaModFix/>
          </a:blip>
          <a:stretch>
            <a:fillRect/>
          </a:stretch>
        </p:blipFill>
        <p:spPr>
          <a:xfrm>
            <a:off x="4535825" y="1594650"/>
            <a:ext cx="4051149" cy="2948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1100"/>
              </a:spcBef>
              <a:spcAft>
                <a:spcPts val="0"/>
              </a:spcAft>
              <a:buNone/>
            </a:pPr>
            <a:r>
              <a:rPr lang="en"/>
              <a:t>Modélisation</a:t>
            </a:r>
            <a:endParaRPr/>
          </a:p>
        </p:txBody>
      </p:sp>
      <p:sp>
        <p:nvSpPr>
          <p:cNvPr id="213" name="Google Shape;213;p28"/>
          <p:cNvSpPr txBox="1"/>
          <p:nvPr/>
        </p:nvSpPr>
        <p:spPr>
          <a:xfrm>
            <a:off x="558400" y="1135475"/>
            <a:ext cx="8158800" cy="3417000"/>
          </a:xfrm>
          <a:prstGeom prst="rect">
            <a:avLst/>
          </a:prstGeom>
          <a:noFill/>
          <a:ln>
            <a:noFill/>
          </a:ln>
        </p:spPr>
        <p:txBody>
          <a:bodyPr anchorCtr="0" anchor="t" bIns="91425" lIns="91425" spcFirstLastPara="1" rIns="91425" wrap="square" tIns="91425">
            <a:spAutoFit/>
          </a:bodyPr>
          <a:lstStyle/>
          <a:p>
            <a:pPr indent="-295275" lvl="0" marL="457200" rtl="0" algn="l">
              <a:spcBef>
                <a:spcPts val="0"/>
              </a:spcBef>
              <a:spcAft>
                <a:spcPts val="0"/>
              </a:spcAft>
              <a:buSzPts val="1050"/>
              <a:buChar char="❖"/>
            </a:pPr>
            <a:r>
              <a:rPr b="1" lang="en" sz="1050">
                <a:highlight>
                  <a:srgbClr val="FFFFFF"/>
                </a:highlight>
              </a:rPr>
              <a:t>K-Means </a:t>
            </a:r>
            <a:r>
              <a:rPr lang="en" sz="1050">
                <a:highlight>
                  <a:srgbClr val="FFFFFF"/>
                </a:highlight>
              </a:rPr>
              <a:t>: qui se base sur des calculs de distance entre les points de notre jeu de données et un point nommé centroïde</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295275" lvl="0" marL="914400" rtl="0" algn="l">
              <a:spcBef>
                <a:spcPts val="0"/>
              </a:spcBef>
              <a:spcAft>
                <a:spcPts val="0"/>
              </a:spcAft>
              <a:buSzPts val="1050"/>
              <a:buChar char="➔"/>
            </a:pPr>
            <a:r>
              <a:rPr lang="en" sz="1050">
                <a:highlight>
                  <a:srgbClr val="FFFFFF"/>
                </a:highlight>
              </a:rPr>
              <a:t>            </a:t>
            </a:r>
            <a:r>
              <a:rPr lang="en" sz="1050">
                <a:highlight>
                  <a:srgbClr val="FFFFFF"/>
                </a:highlight>
              </a:rPr>
              <a:t>Rechercher le K optimal avec le silhouette score</a:t>
            </a:r>
            <a:endParaRPr b="1" sz="13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295275" lvl="0" marL="457200" rtl="0" algn="l">
              <a:spcBef>
                <a:spcPts val="0"/>
              </a:spcBef>
              <a:spcAft>
                <a:spcPts val="0"/>
              </a:spcAft>
              <a:buSzPts val="1050"/>
              <a:buChar char="❖"/>
            </a:pPr>
            <a:r>
              <a:rPr b="1" lang="en" sz="1050">
                <a:highlight>
                  <a:srgbClr val="FFFFFF"/>
                </a:highlight>
              </a:rPr>
              <a:t>DBScan</a:t>
            </a:r>
            <a:r>
              <a:rPr lang="en" sz="1050">
                <a:highlight>
                  <a:srgbClr val="FFFFFF"/>
                </a:highlight>
              </a:rPr>
              <a:t> : considère les clusters comme des zones à haute densité séparées par des zones à faible densité</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295275" lvl="0" marL="914400" rtl="0" algn="l">
              <a:spcBef>
                <a:spcPts val="0"/>
              </a:spcBef>
              <a:spcAft>
                <a:spcPts val="0"/>
              </a:spcAft>
              <a:buSzPts val="1050"/>
              <a:buChar char="➔"/>
            </a:pPr>
            <a:r>
              <a:rPr lang="en" sz="1050">
                <a:highlight>
                  <a:srgbClr val="FFFFFF"/>
                </a:highlight>
              </a:rPr>
              <a:t>Rechercher deux paramètres à l'algorithme, min_samples et eps</a:t>
            </a:r>
            <a:endParaRPr sz="1050">
              <a:highlight>
                <a:srgbClr val="FFFFFF"/>
              </a:highlight>
            </a:endParaRPr>
          </a:p>
          <a:p>
            <a:pPr indent="0" lvl="0" marL="91440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295275" lvl="0" marL="457200" rtl="0" algn="l">
              <a:spcBef>
                <a:spcPts val="0"/>
              </a:spcBef>
              <a:spcAft>
                <a:spcPts val="0"/>
              </a:spcAft>
              <a:buSzPts val="1050"/>
              <a:buChar char="❖"/>
            </a:pPr>
            <a:r>
              <a:rPr b="1" lang="en" sz="1050">
                <a:highlight>
                  <a:srgbClr val="FFFFFF"/>
                </a:highlight>
              </a:rPr>
              <a:t>CAH </a:t>
            </a:r>
            <a:r>
              <a:rPr lang="en" sz="1050">
                <a:highlight>
                  <a:srgbClr val="FFFFFF"/>
                </a:highlight>
              </a:rPr>
              <a:t>:  Cette hiérarchie de clusters est représentée sous forme d'arbre (ou dendrogramme). La racine de l'arbre est la grappe unique qui rassemble tous les échantillons, les feuilles étant les grappes avec un seul échantillon</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295275" lvl="0" marL="914400" rtl="0" algn="l">
              <a:spcBef>
                <a:spcPts val="0"/>
              </a:spcBef>
              <a:spcAft>
                <a:spcPts val="0"/>
              </a:spcAft>
              <a:buSzPts val="1050"/>
              <a:buChar char="➔"/>
            </a:pPr>
            <a:r>
              <a:rPr lang="en" sz="1050">
                <a:highlight>
                  <a:srgbClr val="FFFFFF"/>
                </a:highlight>
              </a:rPr>
              <a:t>Le critère linkage : (single, average, ward)</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0" lvl="0" marL="0" rtl="0" algn="l">
              <a:spcBef>
                <a:spcPts val="0"/>
              </a:spcBef>
              <a:spcAft>
                <a:spcPts val="0"/>
              </a:spcAft>
              <a:buNone/>
            </a:pPr>
            <a:r>
              <a:t/>
            </a:r>
            <a:endParaRPr sz="1050">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1100"/>
              </a:spcBef>
              <a:spcAft>
                <a:spcPts val="0"/>
              </a:spcAft>
              <a:buNone/>
            </a:pPr>
            <a:r>
              <a:rPr lang="en"/>
              <a:t>Modélisation : K-Means</a:t>
            </a:r>
            <a:endParaRPr b="1" sz="16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219" name="Google Shape;219;p29"/>
          <p:cNvPicPr preferRelativeResize="0"/>
          <p:nvPr/>
        </p:nvPicPr>
        <p:blipFill>
          <a:blip r:embed="rId3">
            <a:alphaModFix/>
          </a:blip>
          <a:stretch>
            <a:fillRect/>
          </a:stretch>
        </p:blipFill>
        <p:spPr>
          <a:xfrm>
            <a:off x="560650" y="1170200"/>
            <a:ext cx="3902825" cy="3370875"/>
          </a:xfrm>
          <a:prstGeom prst="rect">
            <a:avLst/>
          </a:prstGeom>
          <a:noFill/>
          <a:ln>
            <a:noFill/>
          </a:ln>
        </p:spPr>
      </p:pic>
      <p:pic>
        <p:nvPicPr>
          <p:cNvPr id="220" name="Google Shape;220;p29"/>
          <p:cNvPicPr preferRelativeResize="0"/>
          <p:nvPr/>
        </p:nvPicPr>
        <p:blipFill>
          <a:blip r:embed="rId4">
            <a:alphaModFix/>
          </a:blip>
          <a:stretch>
            <a:fillRect/>
          </a:stretch>
        </p:blipFill>
        <p:spPr>
          <a:xfrm>
            <a:off x="4615875" y="1170200"/>
            <a:ext cx="3978325" cy="31569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1100"/>
              </a:spcBef>
              <a:spcAft>
                <a:spcPts val="0"/>
              </a:spcAft>
              <a:buNone/>
            </a:pPr>
            <a:r>
              <a:rPr lang="en"/>
              <a:t>K-Means</a:t>
            </a:r>
            <a:endParaRPr/>
          </a:p>
        </p:txBody>
      </p:sp>
      <p:pic>
        <p:nvPicPr>
          <p:cNvPr id="226" name="Google Shape;226;p30"/>
          <p:cNvPicPr preferRelativeResize="0"/>
          <p:nvPr/>
        </p:nvPicPr>
        <p:blipFill>
          <a:blip r:embed="rId3">
            <a:alphaModFix/>
          </a:blip>
          <a:stretch>
            <a:fillRect/>
          </a:stretch>
        </p:blipFill>
        <p:spPr>
          <a:xfrm>
            <a:off x="4572000" y="1170200"/>
            <a:ext cx="3945324" cy="3336701"/>
          </a:xfrm>
          <a:prstGeom prst="rect">
            <a:avLst/>
          </a:prstGeom>
          <a:noFill/>
          <a:ln>
            <a:noFill/>
          </a:ln>
        </p:spPr>
      </p:pic>
      <p:pic>
        <p:nvPicPr>
          <p:cNvPr id="227" name="Google Shape;227;p30"/>
          <p:cNvPicPr preferRelativeResize="0"/>
          <p:nvPr/>
        </p:nvPicPr>
        <p:blipFill>
          <a:blip r:embed="rId4">
            <a:alphaModFix/>
          </a:blip>
          <a:stretch>
            <a:fillRect/>
          </a:stretch>
        </p:blipFill>
        <p:spPr>
          <a:xfrm>
            <a:off x="724050" y="1170200"/>
            <a:ext cx="3486251" cy="313412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00"/>
              <a:t>Interpréter les segments en calculant la moyenne des variables par cluster</a:t>
            </a:r>
            <a:endParaRPr sz="1900"/>
          </a:p>
        </p:txBody>
      </p:sp>
      <p:pic>
        <p:nvPicPr>
          <p:cNvPr id="233" name="Google Shape;233;p31"/>
          <p:cNvPicPr preferRelativeResize="0"/>
          <p:nvPr/>
        </p:nvPicPr>
        <p:blipFill>
          <a:blip r:embed="rId3">
            <a:alphaModFix/>
          </a:blip>
          <a:stretch>
            <a:fillRect/>
          </a:stretch>
        </p:blipFill>
        <p:spPr>
          <a:xfrm>
            <a:off x="533400" y="1265975"/>
            <a:ext cx="3848049" cy="3153284"/>
          </a:xfrm>
          <a:prstGeom prst="rect">
            <a:avLst/>
          </a:prstGeom>
          <a:noFill/>
          <a:ln>
            <a:noFill/>
          </a:ln>
        </p:spPr>
      </p:pic>
      <p:pic>
        <p:nvPicPr>
          <p:cNvPr id="234" name="Google Shape;234;p31"/>
          <p:cNvPicPr preferRelativeResize="0"/>
          <p:nvPr/>
        </p:nvPicPr>
        <p:blipFill>
          <a:blip r:embed="rId4">
            <a:alphaModFix/>
          </a:blip>
          <a:stretch>
            <a:fillRect/>
          </a:stretch>
        </p:blipFill>
        <p:spPr>
          <a:xfrm>
            <a:off x="4533850" y="1170200"/>
            <a:ext cx="3828375" cy="2989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nvSpPr>
        <p:spPr>
          <a:xfrm>
            <a:off x="470025" y="1042575"/>
            <a:ext cx="572700" cy="400200"/>
          </a:xfrm>
          <a:prstGeom prst="rect">
            <a:avLst/>
          </a:prstGeom>
          <a:solidFill>
            <a:srgbClr val="A64D7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a:solidFill>
                  <a:srgbClr val="FFFFFF"/>
                </a:solidFill>
                <a:latin typeface="Montserrat"/>
                <a:ea typeface="Montserrat"/>
                <a:cs typeface="Montserrat"/>
                <a:sym typeface="Montserrat"/>
              </a:rPr>
              <a:t>01</a:t>
            </a:r>
            <a:endParaRPr>
              <a:latin typeface="Roboto"/>
              <a:ea typeface="Roboto"/>
              <a:cs typeface="Roboto"/>
              <a:sym typeface="Roboto"/>
            </a:endParaRPr>
          </a:p>
        </p:txBody>
      </p:sp>
      <p:sp>
        <p:nvSpPr>
          <p:cNvPr id="93" name="Google Shape;93;p14"/>
          <p:cNvSpPr txBox="1"/>
          <p:nvPr/>
        </p:nvSpPr>
        <p:spPr>
          <a:xfrm>
            <a:off x="4584825" y="2261775"/>
            <a:ext cx="572700" cy="400200"/>
          </a:xfrm>
          <a:prstGeom prst="rect">
            <a:avLst/>
          </a:prstGeom>
          <a:solidFill>
            <a:srgbClr val="A64D7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a:solidFill>
                  <a:srgbClr val="FFFFFF"/>
                </a:solidFill>
                <a:latin typeface="Montserrat"/>
                <a:ea typeface="Montserrat"/>
                <a:cs typeface="Montserrat"/>
                <a:sym typeface="Montserrat"/>
              </a:rPr>
              <a:t>04</a:t>
            </a:r>
            <a:endParaRPr>
              <a:latin typeface="Roboto"/>
              <a:ea typeface="Roboto"/>
              <a:cs typeface="Roboto"/>
              <a:sym typeface="Roboto"/>
            </a:endParaRPr>
          </a:p>
        </p:txBody>
      </p:sp>
      <p:sp>
        <p:nvSpPr>
          <p:cNvPr id="94" name="Google Shape;94;p14"/>
          <p:cNvSpPr txBox="1"/>
          <p:nvPr/>
        </p:nvSpPr>
        <p:spPr>
          <a:xfrm>
            <a:off x="470025" y="2337975"/>
            <a:ext cx="572700" cy="400200"/>
          </a:xfrm>
          <a:prstGeom prst="rect">
            <a:avLst/>
          </a:prstGeom>
          <a:solidFill>
            <a:srgbClr val="A64D7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a:solidFill>
                  <a:srgbClr val="FFFFFF"/>
                </a:solidFill>
                <a:latin typeface="Montserrat"/>
                <a:ea typeface="Montserrat"/>
                <a:cs typeface="Montserrat"/>
                <a:sym typeface="Montserrat"/>
              </a:rPr>
              <a:t>03</a:t>
            </a:r>
            <a:endParaRPr>
              <a:latin typeface="Roboto"/>
              <a:ea typeface="Roboto"/>
              <a:cs typeface="Roboto"/>
              <a:sym typeface="Roboto"/>
            </a:endParaRPr>
          </a:p>
        </p:txBody>
      </p:sp>
      <p:sp>
        <p:nvSpPr>
          <p:cNvPr id="95" name="Google Shape;95;p14"/>
          <p:cNvSpPr txBox="1"/>
          <p:nvPr/>
        </p:nvSpPr>
        <p:spPr>
          <a:xfrm>
            <a:off x="4508625" y="1042575"/>
            <a:ext cx="572700" cy="400200"/>
          </a:xfrm>
          <a:prstGeom prst="rect">
            <a:avLst/>
          </a:prstGeom>
          <a:solidFill>
            <a:srgbClr val="A64D79"/>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a:solidFill>
                  <a:srgbClr val="FFFFFF"/>
                </a:solidFill>
                <a:latin typeface="Montserrat"/>
                <a:ea typeface="Montserrat"/>
                <a:cs typeface="Montserrat"/>
                <a:sym typeface="Montserrat"/>
              </a:rPr>
              <a:t>02</a:t>
            </a:r>
            <a:endParaRPr>
              <a:latin typeface="Roboto"/>
              <a:ea typeface="Roboto"/>
              <a:cs typeface="Roboto"/>
              <a:sym typeface="Roboto"/>
            </a:endParaRPr>
          </a:p>
        </p:txBody>
      </p:sp>
      <p:sp>
        <p:nvSpPr>
          <p:cNvPr id="96" name="Google Shape;96;p14"/>
          <p:cNvSpPr txBox="1"/>
          <p:nvPr/>
        </p:nvSpPr>
        <p:spPr>
          <a:xfrm>
            <a:off x="1158675" y="793325"/>
            <a:ext cx="2763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741B47"/>
                </a:solidFill>
                <a:latin typeface="Roboto"/>
                <a:ea typeface="Roboto"/>
                <a:cs typeface="Roboto"/>
                <a:sym typeface="Roboto"/>
              </a:rPr>
              <a:t>Introduction</a:t>
            </a:r>
            <a:endParaRPr b="1" u="sng">
              <a:latin typeface="Roboto"/>
              <a:ea typeface="Roboto"/>
              <a:cs typeface="Roboto"/>
              <a:sym typeface="Roboto"/>
            </a:endParaRPr>
          </a:p>
          <a:p>
            <a:pPr indent="0" lvl="0" marL="0" rtl="0" algn="l">
              <a:lnSpc>
                <a:spcPct val="100000"/>
              </a:lnSpc>
              <a:spcBef>
                <a:spcPts val="0"/>
              </a:spcBef>
              <a:spcAft>
                <a:spcPts val="0"/>
              </a:spcAft>
              <a:buNone/>
            </a:pPr>
            <a:r>
              <a:rPr lang="en"/>
              <a:t>Définition du problème, </a:t>
            </a:r>
            <a:endParaRPr/>
          </a:p>
          <a:p>
            <a:pPr indent="0" lvl="0" marL="0" rtl="0" algn="l">
              <a:lnSpc>
                <a:spcPct val="100000"/>
              </a:lnSpc>
              <a:spcBef>
                <a:spcPts val="0"/>
              </a:spcBef>
              <a:spcAft>
                <a:spcPts val="0"/>
              </a:spcAft>
              <a:buNone/>
            </a:pPr>
            <a:r>
              <a:rPr lang="en"/>
              <a:t>présentation des données</a:t>
            </a:r>
            <a:endParaRPr b="1" u="sng">
              <a:latin typeface="Roboto"/>
              <a:ea typeface="Roboto"/>
              <a:cs typeface="Roboto"/>
              <a:sym typeface="Roboto"/>
            </a:endParaRPr>
          </a:p>
        </p:txBody>
      </p:sp>
      <p:sp>
        <p:nvSpPr>
          <p:cNvPr id="97" name="Google Shape;97;p14"/>
          <p:cNvSpPr txBox="1"/>
          <p:nvPr/>
        </p:nvSpPr>
        <p:spPr>
          <a:xfrm>
            <a:off x="1143000" y="2286000"/>
            <a:ext cx="3000000" cy="1046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u="sng">
                <a:solidFill>
                  <a:srgbClr val="741B47"/>
                </a:solidFill>
                <a:latin typeface="Roboto"/>
                <a:ea typeface="Roboto"/>
                <a:cs typeface="Roboto"/>
                <a:sym typeface="Roboto"/>
              </a:rPr>
              <a:t>Les segmentations</a:t>
            </a:r>
            <a:endParaRPr b="1" u="sng">
              <a:solidFill>
                <a:srgbClr val="741B47"/>
              </a:solidFill>
              <a:latin typeface="Roboto"/>
              <a:ea typeface="Roboto"/>
              <a:cs typeface="Roboto"/>
              <a:sym typeface="Roboto"/>
            </a:endParaRPr>
          </a:p>
          <a:p>
            <a:pPr indent="0" lvl="0" marL="0" rtl="0" algn="l">
              <a:spcBef>
                <a:spcPts val="0"/>
              </a:spcBef>
              <a:spcAft>
                <a:spcPts val="0"/>
              </a:spcAft>
              <a:buNone/>
            </a:pPr>
            <a:r>
              <a:rPr lang="en"/>
              <a:t>K Means</a:t>
            </a:r>
            <a:r>
              <a:rPr lang="en"/>
              <a:t>, DBScan, Agglomerative Hierarchical Clustering</a:t>
            </a:r>
            <a:endParaRPr b="1" sz="1300">
              <a:solidFill>
                <a:srgbClr val="444444"/>
              </a:solidFill>
              <a:latin typeface="STHeiti"/>
              <a:ea typeface="STHeiti"/>
              <a:cs typeface="STHeiti"/>
              <a:sym typeface="STHeiti"/>
            </a:endParaRPr>
          </a:p>
          <a:p>
            <a:pPr indent="0" lvl="0" marL="0" rtl="0" algn="l">
              <a:spcBef>
                <a:spcPts val="0"/>
              </a:spcBef>
              <a:spcAft>
                <a:spcPts val="0"/>
              </a:spcAft>
              <a:buNone/>
            </a:pPr>
            <a:r>
              <a:t/>
            </a:r>
            <a:endParaRPr b="1" u="sng">
              <a:solidFill>
                <a:srgbClr val="741B47"/>
              </a:solidFill>
              <a:latin typeface="Roboto"/>
              <a:ea typeface="Roboto"/>
              <a:cs typeface="Roboto"/>
              <a:sym typeface="Roboto"/>
            </a:endParaRPr>
          </a:p>
        </p:txBody>
      </p:sp>
      <p:sp>
        <p:nvSpPr>
          <p:cNvPr id="98" name="Google Shape;98;p14"/>
          <p:cNvSpPr txBox="1"/>
          <p:nvPr/>
        </p:nvSpPr>
        <p:spPr>
          <a:xfrm>
            <a:off x="5264200" y="769125"/>
            <a:ext cx="2623800" cy="135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741B47"/>
                </a:solidFill>
                <a:latin typeface="Roboto"/>
                <a:ea typeface="Roboto"/>
                <a:cs typeface="Roboto"/>
                <a:sym typeface="Roboto"/>
              </a:rPr>
              <a:t>Analyse descriptive</a:t>
            </a:r>
            <a:endParaRPr b="1" u="sng">
              <a:latin typeface="Roboto"/>
              <a:ea typeface="Roboto"/>
              <a:cs typeface="Roboto"/>
              <a:sym typeface="Roboto"/>
            </a:endParaRPr>
          </a:p>
          <a:p>
            <a:pPr indent="0" lvl="0" marL="0" rtl="0" algn="l">
              <a:lnSpc>
                <a:spcPct val="115000"/>
              </a:lnSpc>
              <a:spcBef>
                <a:spcPts val="0"/>
              </a:spcBef>
              <a:spcAft>
                <a:spcPts val="0"/>
              </a:spcAft>
              <a:buNone/>
            </a:pPr>
            <a:r>
              <a:rPr lang="en"/>
              <a:t>Analyses des comportements clients, RFM</a:t>
            </a:r>
            <a:endParaRPr/>
          </a:p>
          <a:p>
            <a:pPr indent="0" lvl="0" marL="0" rtl="0" algn="l">
              <a:lnSpc>
                <a:spcPct val="115000"/>
              </a:lnSpc>
              <a:spcBef>
                <a:spcPts val="0"/>
              </a:spcBef>
              <a:spcAft>
                <a:spcPts val="0"/>
              </a:spcAft>
              <a:buNone/>
            </a:pPr>
            <a:r>
              <a:t/>
            </a:r>
            <a:endParaRPr b="1">
              <a:latin typeface="Montserrat"/>
              <a:ea typeface="Montserrat"/>
              <a:cs typeface="Montserrat"/>
              <a:sym typeface="Montserrat"/>
            </a:endParaRPr>
          </a:p>
          <a:p>
            <a:pPr indent="0" lvl="0" marL="0" rtl="0" algn="l">
              <a:spcBef>
                <a:spcPts val="0"/>
              </a:spcBef>
              <a:spcAft>
                <a:spcPts val="0"/>
              </a:spcAft>
              <a:buNone/>
            </a:pPr>
            <a:r>
              <a:t/>
            </a:r>
            <a:endParaRPr/>
          </a:p>
        </p:txBody>
      </p:sp>
      <p:sp>
        <p:nvSpPr>
          <p:cNvPr id="99" name="Google Shape;99;p14"/>
          <p:cNvSpPr txBox="1"/>
          <p:nvPr/>
        </p:nvSpPr>
        <p:spPr>
          <a:xfrm>
            <a:off x="5334000" y="22098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solidFill>
                  <a:srgbClr val="741B47"/>
                </a:solidFill>
                <a:latin typeface="Roboto"/>
                <a:ea typeface="Roboto"/>
                <a:cs typeface="Roboto"/>
                <a:sym typeface="Roboto"/>
              </a:rPr>
              <a:t>Conclusion </a:t>
            </a:r>
            <a:endParaRPr b="1" u="sng">
              <a:latin typeface="Roboto"/>
              <a:ea typeface="Roboto"/>
              <a:cs typeface="Roboto"/>
              <a:sym typeface="Roboto"/>
            </a:endParaRPr>
          </a:p>
          <a:p>
            <a:pPr indent="0" lvl="0" marL="0" marR="0" rtl="0" algn="l">
              <a:lnSpc>
                <a:spcPct val="100000"/>
              </a:lnSpc>
              <a:spcBef>
                <a:spcPts val="0"/>
              </a:spcBef>
              <a:spcAft>
                <a:spcPts val="0"/>
              </a:spcAft>
              <a:buNone/>
            </a:pPr>
            <a:r>
              <a:rPr lang="en"/>
              <a:t>Stabilité,maintenance</a:t>
            </a:r>
            <a:endParaRPr/>
          </a:p>
        </p:txBody>
      </p:sp>
      <p:cxnSp>
        <p:nvCxnSpPr>
          <p:cNvPr id="100" name="Google Shape;100;p14"/>
          <p:cNvCxnSpPr/>
          <p:nvPr/>
        </p:nvCxnSpPr>
        <p:spPr>
          <a:xfrm>
            <a:off x="4101975" y="675125"/>
            <a:ext cx="8400" cy="2683500"/>
          </a:xfrm>
          <a:prstGeom prst="straightConnector1">
            <a:avLst/>
          </a:prstGeom>
          <a:noFill/>
          <a:ln cap="flat" cmpd="sng" w="19050">
            <a:solidFill>
              <a:srgbClr val="741B47"/>
            </a:solidFill>
            <a:prstDash val="solid"/>
            <a:round/>
            <a:headEnd len="med" w="med" type="none"/>
            <a:tailEnd len="med" w="med" type="none"/>
          </a:ln>
        </p:spPr>
      </p:cxnSp>
      <p:cxnSp>
        <p:nvCxnSpPr>
          <p:cNvPr id="101" name="Google Shape;101;p14"/>
          <p:cNvCxnSpPr/>
          <p:nvPr/>
        </p:nvCxnSpPr>
        <p:spPr>
          <a:xfrm flipH="1" rot="10800000">
            <a:off x="1298950" y="1956975"/>
            <a:ext cx="6101700" cy="17100"/>
          </a:xfrm>
          <a:prstGeom prst="straightConnector1">
            <a:avLst/>
          </a:prstGeom>
          <a:noFill/>
          <a:ln cap="flat" cmpd="sng" w="19050">
            <a:solidFill>
              <a:srgbClr val="741B47"/>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8" name="Shape 238"/>
        <p:cNvGrpSpPr/>
        <p:nvPr/>
      </p:nvGrpSpPr>
      <p:grpSpPr>
        <a:xfrm>
          <a:off x="0" y="0"/>
          <a:ext cx="0" cy="0"/>
          <a:chOff x="0" y="0"/>
          <a:chExt cx="0" cy="0"/>
        </a:xfrm>
      </p:grpSpPr>
      <p:sp>
        <p:nvSpPr>
          <p:cNvPr id="239" name="Google Shape;239;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52105"/>
              <a:buFont typeface="Arial"/>
              <a:buNone/>
            </a:pPr>
            <a:r>
              <a:rPr lang="en" sz="1900"/>
              <a:t>Interpréter les segments en calculant la moyenne des variables par cluster</a:t>
            </a:r>
            <a:endParaRPr/>
          </a:p>
        </p:txBody>
      </p:sp>
      <p:pic>
        <p:nvPicPr>
          <p:cNvPr id="240" name="Google Shape;240;p32"/>
          <p:cNvPicPr preferRelativeResize="0"/>
          <p:nvPr/>
        </p:nvPicPr>
        <p:blipFill>
          <a:blip r:embed="rId3">
            <a:alphaModFix/>
          </a:blip>
          <a:stretch>
            <a:fillRect/>
          </a:stretch>
        </p:blipFill>
        <p:spPr>
          <a:xfrm>
            <a:off x="204475" y="1170200"/>
            <a:ext cx="2759576" cy="3081650"/>
          </a:xfrm>
          <a:prstGeom prst="rect">
            <a:avLst/>
          </a:prstGeom>
          <a:noFill/>
          <a:ln>
            <a:noFill/>
          </a:ln>
        </p:spPr>
      </p:pic>
      <p:pic>
        <p:nvPicPr>
          <p:cNvPr id="241" name="Google Shape;241;p32"/>
          <p:cNvPicPr preferRelativeResize="0"/>
          <p:nvPr/>
        </p:nvPicPr>
        <p:blipFill>
          <a:blip r:embed="rId4">
            <a:alphaModFix/>
          </a:blip>
          <a:stretch>
            <a:fillRect/>
          </a:stretch>
        </p:blipFill>
        <p:spPr>
          <a:xfrm>
            <a:off x="3130950" y="1170200"/>
            <a:ext cx="2759575" cy="3081650"/>
          </a:xfrm>
          <a:prstGeom prst="rect">
            <a:avLst/>
          </a:prstGeom>
          <a:noFill/>
          <a:ln>
            <a:noFill/>
          </a:ln>
        </p:spPr>
      </p:pic>
      <p:pic>
        <p:nvPicPr>
          <p:cNvPr id="242" name="Google Shape;242;p32"/>
          <p:cNvPicPr preferRelativeResize="0"/>
          <p:nvPr/>
        </p:nvPicPr>
        <p:blipFill>
          <a:blip r:embed="rId5">
            <a:alphaModFix/>
          </a:blip>
          <a:stretch>
            <a:fillRect/>
          </a:stretch>
        </p:blipFill>
        <p:spPr>
          <a:xfrm>
            <a:off x="6040550" y="1256400"/>
            <a:ext cx="2870426" cy="29954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None/>
            </a:pPr>
            <a:r>
              <a:rPr lang="en" sz="1900"/>
              <a:t>Visualisation parallel plot des valeurs moyennes par cluster</a:t>
            </a:r>
            <a:endParaRPr b="1"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248" name="Google Shape;248;p33"/>
          <p:cNvPicPr preferRelativeResize="0"/>
          <p:nvPr/>
        </p:nvPicPr>
        <p:blipFill>
          <a:blip r:embed="rId3">
            <a:alphaModFix/>
          </a:blip>
          <a:stretch>
            <a:fillRect/>
          </a:stretch>
        </p:blipFill>
        <p:spPr>
          <a:xfrm>
            <a:off x="479675" y="1278700"/>
            <a:ext cx="6257351" cy="3271574"/>
          </a:xfrm>
          <a:prstGeom prst="rect">
            <a:avLst/>
          </a:prstGeom>
          <a:noFill/>
          <a:ln>
            <a:noFill/>
          </a:ln>
        </p:spPr>
      </p:pic>
      <p:sp>
        <p:nvSpPr>
          <p:cNvPr id="249" name="Google Shape;249;p33"/>
          <p:cNvSpPr txBox="1"/>
          <p:nvPr/>
        </p:nvSpPr>
        <p:spPr>
          <a:xfrm>
            <a:off x="6510775" y="1736225"/>
            <a:ext cx="2415600" cy="2385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0 : les clients  </a:t>
            </a:r>
            <a:r>
              <a:rPr lang="en" sz="1100"/>
              <a:t>plus satisfait et r</a:t>
            </a:r>
            <a:r>
              <a:rPr lang="en" sz="1100"/>
              <a:t>écent avec un  minimum jour de la livraison</a:t>
            </a:r>
            <a:endParaRPr sz="1100"/>
          </a:p>
          <a:p>
            <a:pPr indent="-298450" lvl="0" marL="457200" rtl="0" algn="l">
              <a:spcBef>
                <a:spcPts val="0"/>
              </a:spcBef>
              <a:spcAft>
                <a:spcPts val="0"/>
              </a:spcAft>
              <a:buSzPts val="1100"/>
              <a:buChar char="●"/>
            </a:pPr>
            <a:r>
              <a:rPr lang="en" sz="1100"/>
              <a:t>1 : </a:t>
            </a:r>
            <a:r>
              <a:rPr lang="en" sz="1100"/>
              <a:t>les </a:t>
            </a:r>
            <a:r>
              <a:rPr lang="en" sz="1100"/>
              <a:t>clients qui sont pas trop </a:t>
            </a:r>
            <a:r>
              <a:rPr lang="en" sz="1100"/>
              <a:t>satisfait</a:t>
            </a:r>
            <a:r>
              <a:rPr lang="en" sz="1100"/>
              <a:t> à cause de retard de livraison </a:t>
            </a:r>
            <a:endParaRPr sz="1100"/>
          </a:p>
          <a:p>
            <a:pPr indent="-298450" lvl="0" marL="457200" rtl="0" algn="l">
              <a:spcBef>
                <a:spcPts val="0"/>
              </a:spcBef>
              <a:spcAft>
                <a:spcPts val="0"/>
              </a:spcAft>
              <a:buSzPts val="1100"/>
              <a:buChar char="●"/>
            </a:pPr>
            <a:r>
              <a:rPr lang="en" sz="1100"/>
              <a:t>2 : </a:t>
            </a:r>
            <a:r>
              <a:rPr lang="en" sz="1100"/>
              <a:t>les clients pas satisfait et </a:t>
            </a:r>
            <a:r>
              <a:rPr lang="en" sz="1100"/>
              <a:t>qui ont un petit paniers </a:t>
            </a:r>
            <a:r>
              <a:rPr lang="en" sz="1100"/>
              <a:t>avec un très long délai de livraison</a:t>
            </a:r>
            <a:r>
              <a:rPr lang="en" sz="1000"/>
              <a:t> </a:t>
            </a:r>
            <a:endParaRPr sz="1100"/>
          </a:p>
          <a:p>
            <a:pPr indent="-298450" lvl="0" marL="457200" rtl="0" algn="l">
              <a:spcBef>
                <a:spcPts val="0"/>
              </a:spcBef>
              <a:spcAft>
                <a:spcPts val="0"/>
              </a:spcAft>
              <a:buSzPts val="1100"/>
              <a:buChar char="●"/>
            </a:pPr>
            <a:r>
              <a:rPr lang="en" sz="1100"/>
              <a:t>3:  </a:t>
            </a:r>
            <a:r>
              <a:rPr lang="en" sz="1100"/>
              <a:t>les clients gros acheteurs et </a:t>
            </a:r>
            <a:r>
              <a:rPr lang="en" sz="1100"/>
              <a:t>satisfait qui ont acheté les paniers </a:t>
            </a:r>
            <a:r>
              <a:rPr lang="en" sz="1100"/>
              <a:t>normaux</a:t>
            </a: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1100"/>
              </a:spcBef>
              <a:spcAft>
                <a:spcPts val="0"/>
              </a:spcAft>
              <a:buNone/>
            </a:pPr>
            <a:r>
              <a:rPr lang="en" sz="1900"/>
              <a:t> Modélisation : DBSCAN</a:t>
            </a:r>
            <a:endParaRPr b="1" sz="16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255" name="Google Shape;255;p34"/>
          <p:cNvPicPr preferRelativeResize="0"/>
          <p:nvPr/>
        </p:nvPicPr>
        <p:blipFill>
          <a:blip r:embed="rId3">
            <a:alphaModFix/>
          </a:blip>
          <a:stretch>
            <a:fillRect/>
          </a:stretch>
        </p:blipFill>
        <p:spPr>
          <a:xfrm>
            <a:off x="457200" y="865400"/>
            <a:ext cx="3715150" cy="2642200"/>
          </a:xfrm>
          <a:prstGeom prst="rect">
            <a:avLst/>
          </a:prstGeom>
          <a:noFill/>
          <a:ln>
            <a:noFill/>
          </a:ln>
        </p:spPr>
      </p:pic>
      <p:pic>
        <p:nvPicPr>
          <p:cNvPr id="256" name="Google Shape;256;p34"/>
          <p:cNvPicPr preferRelativeResize="0"/>
          <p:nvPr/>
        </p:nvPicPr>
        <p:blipFill>
          <a:blip r:embed="rId4">
            <a:alphaModFix/>
          </a:blip>
          <a:stretch>
            <a:fillRect/>
          </a:stretch>
        </p:blipFill>
        <p:spPr>
          <a:xfrm>
            <a:off x="4513856" y="255800"/>
            <a:ext cx="3944343" cy="2315950"/>
          </a:xfrm>
          <a:prstGeom prst="rect">
            <a:avLst/>
          </a:prstGeom>
          <a:noFill/>
          <a:ln>
            <a:noFill/>
          </a:ln>
        </p:spPr>
      </p:pic>
      <p:pic>
        <p:nvPicPr>
          <p:cNvPr id="257" name="Google Shape;257;p34"/>
          <p:cNvPicPr preferRelativeResize="0"/>
          <p:nvPr/>
        </p:nvPicPr>
        <p:blipFill>
          <a:blip r:embed="rId5">
            <a:alphaModFix/>
          </a:blip>
          <a:stretch>
            <a:fillRect/>
          </a:stretch>
        </p:blipFill>
        <p:spPr>
          <a:xfrm>
            <a:off x="4513850" y="2647950"/>
            <a:ext cx="4022474" cy="2266949"/>
          </a:xfrm>
          <a:prstGeom prst="rect">
            <a:avLst/>
          </a:prstGeom>
          <a:noFill/>
          <a:ln>
            <a:noFill/>
          </a:ln>
        </p:spPr>
      </p:pic>
      <p:sp>
        <p:nvSpPr>
          <p:cNvPr id="258" name="Google Shape;258;p34"/>
          <p:cNvSpPr txBox="1"/>
          <p:nvPr/>
        </p:nvSpPr>
        <p:spPr>
          <a:xfrm>
            <a:off x="117975" y="3483025"/>
            <a:ext cx="4273200" cy="1316100"/>
          </a:xfrm>
          <a:prstGeom prst="rect">
            <a:avLst/>
          </a:prstGeom>
          <a:noFill/>
          <a:ln>
            <a:noFill/>
          </a:ln>
        </p:spPr>
        <p:txBody>
          <a:bodyPr anchorCtr="0" anchor="t" bIns="91425" lIns="91425" spcFirstLastPara="1" rIns="91425" wrap="square" tIns="91425">
            <a:spAutoFit/>
          </a:bodyPr>
          <a:lstStyle/>
          <a:p>
            <a:pPr indent="-295275" lvl="0" marL="457200" rtl="0" algn="l">
              <a:spcBef>
                <a:spcPts val="0"/>
              </a:spcBef>
              <a:spcAft>
                <a:spcPts val="0"/>
              </a:spcAft>
              <a:buSzPts val="1050"/>
              <a:buChar char="-"/>
            </a:pPr>
            <a:r>
              <a:rPr lang="en" sz="1050">
                <a:highlight>
                  <a:srgbClr val="FFFFFF"/>
                </a:highlight>
              </a:rPr>
              <a:t>La carte de chaleur montre que le nombre de clusters varie de 90 à 7. Cependant, la plupart des combinaisons donnent 8 à 11 clusters. Pour décider quelle combinaison choisir, j'utiliserai une métrique score silhouette.</a:t>
            </a:r>
            <a:endParaRPr sz="1050">
              <a:highlight>
                <a:srgbClr val="FFFFFF"/>
              </a:highlight>
            </a:endParaRPr>
          </a:p>
          <a:p>
            <a:pPr indent="0" lvl="0" marL="0" rtl="0" algn="l">
              <a:spcBef>
                <a:spcPts val="0"/>
              </a:spcBef>
              <a:spcAft>
                <a:spcPts val="0"/>
              </a:spcAft>
              <a:buNone/>
            </a:pPr>
            <a:r>
              <a:t/>
            </a:r>
            <a:endParaRPr sz="1050">
              <a:highlight>
                <a:srgbClr val="FFFFFF"/>
              </a:highlight>
            </a:endParaRPr>
          </a:p>
          <a:p>
            <a:pPr indent="-295275" lvl="0" marL="457200" rtl="0" algn="l">
              <a:spcBef>
                <a:spcPts val="0"/>
              </a:spcBef>
              <a:spcAft>
                <a:spcPts val="0"/>
              </a:spcAft>
              <a:buSzPts val="1050"/>
              <a:buChar char="-"/>
            </a:pPr>
            <a:r>
              <a:rPr lang="en" sz="1050">
                <a:highlight>
                  <a:srgbClr val="FFFFFF"/>
                </a:highlight>
              </a:rPr>
              <a:t> </a:t>
            </a:r>
            <a:r>
              <a:rPr lang="en" sz="1050">
                <a:highlight>
                  <a:srgbClr val="FFFFFF"/>
                </a:highlight>
              </a:rPr>
              <a:t>La deuxième</a:t>
            </a:r>
            <a:r>
              <a:rPr lang="en" sz="1050">
                <a:highlight>
                  <a:srgbClr val="FFFFFF"/>
                </a:highlight>
              </a:rPr>
              <a:t> </a:t>
            </a:r>
            <a:r>
              <a:rPr lang="en" sz="1050">
                <a:highlight>
                  <a:schemeClr val="lt1"/>
                </a:highlight>
              </a:rPr>
              <a:t>carte de chaleur montre que le maximum</a:t>
            </a:r>
            <a:r>
              <a:rPr lang="en" sz="1050">
                <a:highlight>
                  <a:srgbClr val="FFFFFF"/>
                </a:highlight>
              </a:rPr>
              <a:t> global est de 0,039 pour eps=0,5 et min_samples=15.</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311700" y="29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1100"/>
              </a:spcBef>
              <a:spcAft>
                <a:spcPts val="0"/>
              </a:spcAft>
              <a:buNone/>
            </a:pPr>
            <a:r>
              <a:rPr lang="en" sz="1900"/>
              <a:t>DBSCAN</a:t>
            </a:r>
            <a:endParaRPr/>
          </a:p>
        </p:txBody>
      </p:sp>
      <p:pic>
        <p:nvPicPr>
          <p:cNvPr id="264" name="Google Shape;264;p35"/>
          <p:cNvPicPr preferRelativeResize="0"/>
          <p:nvPr/>
        </p:nvPicPr>
        <p:blipFill>
          <a:blip r:embed="rId3">
            <a:alphaModFix/>
          </a:blip>
          <a:stretch>
            <a:fillRect/>
          </a:stretch>
        </p:blipFill>
        <p:spPr>
          <a:xfrm>
            <a:off x="4948700" y="1513375"/>
            <a:ext cx="3943551" cy="2432625"/>
          </a:xfrm>
          <a:prstGeom prst="rect">
            <a:avLst/>
          </a:prstGeom>
          <a:noFill/>
          <a:ln>
            <a:noFill/>
          </a:ln>
        </p:spPr>
      </p:pic>
      <p:pic>
        <p:nvPicPr>
          <p:cNvPr id="265" name="Google Shape;265;p35"/>
          <p:cNvPicPr preferRelativeResize="0"/>
          <p:nvPr/>
        </p:nvPicPr>
        <p:blipFill>
          <a:blip r:embed="rId4">
            <a:alphaModFix/>
          </a:blip>
          <a:stretch>
            <a:fillRect/>
          </a:stretch>
        </p:blipFill>
        <p:spPr>
          <a:xfrm>
            <a:off x="158975" y="2743200"/>
            <a:ext cx="3032126" cy="2242600"/>
          </a:xfrm>
          <a:prstGeom prst="rect">
            <a:avLst/>
          </a:prstGeom>
          <a:noFill/>
          <a:ln>
            <a:noFill/>
          </a:ln>
        </p:spPr>
      </p:pic>
      <p:pic>
        <p:nvPicPr>
          <p:cNvPr id="266" name="Google Shape;266;p35"/>
          <p:cNvPicPr preferRelativeResize="0"/>
          <p:nvPr/>
        </p:nvPicPr>
        <p:blipFill>
          <a:blip r:embed="rId5">
            <a:alphaModFix/>
          </a:blip>
          <a:stretch>
            <a:fillRect/>
          </a:stretch>
        </p:blipFill>
        <p:spPr>
          <a:xfrm>
            <a:off x="223950" y="661200"/>
            <a:ext cx="2865049" cy="2076225"/>
          </a:xfrm>
          <a:prstGeom prst="rect">
            <a:avLst/>
          </a:prstGeom>
          <a:noFill/>
          <a:ln>
            <a:noFill/>
          </a:ln>
        </p:spPr>
      </p:pic>
      <p:pic>
        <p:nvPicPr>
          <p:cNvPr id="267" name="Google Shape;267;p35"/>
          <p:cNvPicPr preferRelativeResize="0"/>
          <p:nvPr/>
        </p:nvPicPr>
        <p:blipFill>
          <a:blip r:embed="rId6">
            <a:alphaModFix/>
          </a:blip>
          <a:stretch>
            <a:fillRect/>
          </a:stretch>
        </p:blipFill>
        <p:spPr>
          <a:xfrm>
            <a:off x="3200400" y="4105150"/>
            <a:ext cx="2343726" cy="485900"/>
          </a:xfrm>
          <a:prstGeom prst="rect">
            <a:avLst/>
          </a:prstGeom>
          <a:noFill/>
          <a:ln>
            <a:noFill/>
          </a:ln>
        </p:spPr>
      </p:pic>
      <p:pic>
        <p:nvPicPr>
          <p:cNvPr id="268" name="Google Shape;268;p35"/>
          <p:cNvPicPr preferRelativeResize="0"/>
          <p:nvPr/>
        </p:nvPicPr>
        <p:blipFill>
          <a:blip r:embed="rId7">
            <a:alphaModFix/>
          </a:blip>
          <a:stretch>
            <a:fillRect/>
          </a:stretch>
        </p:blipFill>
        <p:spPr>
          <a:xfrm>
            <a:off x="3105150" y="1005075"/>
            <a:ext cx="2380199" cy="485900"/>
          </a:xfrm>
          <a:prstGeom prst="rect">
            <a:avLst/>
          </a:prstGeom>
          <a:noFill/>
          <a:ln>
            <a:noFill/>
          </a:ln>
        </p:spPr>
      </p:pic>
      <p:sp>
        <p:nvSpPr>
          <p:cNvPr id="269" name="Google Shape;269;p35"/>
          <p:cNvSpPr txBox="1"/>
          <p:nvPr/>
        </p:nvSpPr>
        <p:spPr>
          <a:xfrm>
            <a:off x="3089000" y="661200"/>
            <a:ext cx="213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eps=0.3, min_samples=25</a:t>
            </a:r>
            <a:endParaRPr sz="1000"/>
          </a:p>
        </p:txBody>
      </p:sp>
      <p:sp>
        <p:nvSpPr>
          <p:cNvPr id="270" name="Google Shape;270;p35"/>
          <p:cNvSpPr txBox="1"/>
          <p:nvPr/>
        </p:nvSpPr>
        <p:spPr>
          <a:xfrm>
            <a:off x="3124200" y="3810000"/>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eps=0.5, min_samples=15</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None/>
            </a:pPr>
            <a:r>
              <a:rPr lang="en" sz="1900"/>
              <a:t>Interpréter les segments en calculant la moyenne des variables par cluster DBSCAN</a:t>
            </a:r>
            <a:endParaRPr b="1"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276" name="Google Shape;276;p36"/>
          <p:cNvPicPr preferRelativeResize="0"/>
          <p:nvPr/>
        </p:nvPicPr>
        <p:blipFill>
          <a:blip r:embed="rId3">
            <a:alphaModFix/>
          </a:blip>
          <a:stretch>
            <a:fillRect/>
          </a:stretch>
        </p:blipFill>
        <p:spPr>
          <a:xfrm>
            <a:off x="152400" y="1170200"/>
            <a:ext cx="2834799" cy="2801376"/>
          </a:xfrm>
          <a:prstGeom prst="rect">
            <a:avLst/>
          </a:prstGeom>
          <a:noFill/>
          <a:ln>
            <a:noFill/>
          </a:ln>
        </p:spPr>
      </p:pic>
      <p:pic>
        <p:nvPicPr>
          <p:cNvPr id="277" name="Google Shape;277;p36"/>
          <p:cNvPicPr preferRelativeResize="0"/>
          <p:nvPr/>
        </p:nvPicPr>
        <p:blipFill>
          <a:blip r:embed="rId4">
            <a:alphaModFix/>
          </a:blip>
          <a:stretch>
            <a:fillRect/>
          </a:stretch>
        </p:blipFill>
        <p:spPr>
          <a:xfrm>
            <a:off x="3017125" y="1170200"/>
            <a:ext cx="2943825" cy="2926101"/>
          </a:xfrm>
          <a:prstGeom prst="rect">
            <a:avLst/>
          </a:prstGeom>
          <a:noFill/>
          <a:ln>
            <a:noFill/>
          </a:ln>
        </p:spPr>
      </p:pic>
      <p:pic>
        <p:nvPicPr>
          <p:cNvPr id="278" name="Google Shape;278;p36"/>
          <p:cNvPicPr preferRelativeResize="0"/>
          <p:nvPr/>
        </p:nvPicPr>
        <p:blipFill>
          <a:blip r:embed="rId5">
            <a:alphaModFix/>
          </a:blip>
          <a:stretch>
            <a:fillRect/>
          </a:stretch>
        </p:blipFill>
        <p:spPr>
          <a:xfrm>
            <a:off x="6113350" y="1170200"/>
            <a:ext cx="2878250" cy="291378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None/>
            </a:pPr>
            <a:r>
              <a:rPr lang="en" sz="1900"/>
              <a:t>la moyenne des variables par cluster DBSCAN</a:t>
            </a:r>
            <a:endParaRPr/>
          </a:p>
        </p:txBody>
      </p:sp>
      <p:pic>
        <p:nvPicPr>
          <p:cNvPr id="284" name="Google Shape;284;p37"/>
          <p:cNvPicPr preferRelativeResize="0"/>
          <p:nvPr/>
        </p:nvPicPr>
        <p:blipFill>
          <a:blip r:embed="rId3">
            <a:alphaModFix/>
          </a:blip>
          <a:stretch>
            <a:fillRect/>
          </a:stretch>
        </p:blipFill>
        <p:spPr>
          <a:xfrm>
            <a:off x="5960950" y="1170200"/>
            <a:ext cx="2904299" cy="3012925"/>
          </a:xfrm>
          <a:prstGeom prst="rect">
            <a:avLst/>
          </a:prstGeom>
          <a:noFill/>
          <a:ln>
            <a:noFill/>
          </a:ln>
        </p:spPr>
      </p:pic>
      <p:pic>
        <p:nvPicPr>
          <p:cNvPr id="285" name="Google Shape;285;p37"/>
          <p:cNvPicPr preferRelativeResize="0"/>
          <p:nvPr/>
        </p:nvPicPr>
        <p:blipFill>
          <a:blip r:embed="rId4">
            <a:alphaModFix/>
          </a:blip>
          <a:stretch>
            <a:fillRect/>
          </a:stretch>
        </p:blipFill>
        <p:spPr>
          <a:xfrm>
            <a:off x="152400" y="1170200"/>
            <a:ext cx="3130712" cy="3012925"/>
          </a:xfrm>
          <a:prstGeom prst="rect">
            <a:avLst/>
          </a:prstGeom>
          <a:noFill/>
          <a:ln>
            <a:noFill/>
          </a:ln>
        </p:spPr>
      </p:pic>
      <p:pic>
        <p:nvPicPr>
          <p:cNvPr id="286" name="Google Shape;286;p37"/>
          <p:cNvPicPr preferRelativeResize="0"/>
          <p:nvPr/>
        </p:nvPicPr>
        <p:blipFill>
          <a:blip r:embed="rId5">
            <a:alphaModFix/>
          </a:blip>
          <a:stretch>
            <a:fillRect/>
          </a:stretch>
        </p:blipFill>
        <p:spPr>
          <a:xfrm>
            <a:off x="3283100" y="1302150"/>
            <a:ext cx="2627224" cy="28430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1000"/>
              </a:spcBef>
              <a:spcAft>
                <a:spcPts val="0"/>
              </a:spcAft>
              <a:buNone/>
            </a:pPr>
            <a:r>
              <a:rPr lang="en" sz="1900"/>
              <a:t>Visualisation parallel plot des valeurs moyennes par cluster DBSCAN</a:t>
            </a:r>
            <a:endParaRPr sz="1900"/>
          </a:p>
          <a:p>
            <a:pPr indent="0" lvl="0" marL="0" marR="0" rtl="0" algn="l">
              <a:lnSpc>
                <a:spcPct val="100000"/>
              </a:lnSpc>
              <a:spcBef>
                <a:spcPts val="1000"/>
              </a:spcBef>
              <a:spcAft>
                <a:spcPts val="0"/>
              </a:spcAft>
              <a:buNone/>
            </a:pPr>
            <a:r>
              <a:t/>
            </a:r>
            <a:endParaRPr sz="1900"/>
          </a:p>
        </p:txBody>
      </p:sp>
      <p:pic>
        <p:nvPicPr>
          <p:cNvPr id="292" name="Google Shape;292;p38"/>
          <p:cNvPicPr preferRelativeResize="0"/>
          <p:nvPr/>
        </p:nvPicPr>
        <p:blipFill>
          <a:blip r:embed="rId3">
            <a:alphaModFix/>
          </a:blip>
          <a:stretch>
            <a:fillRect/>
          </a:stretch>
        </p:blipFill>
        <p:spPr>
          <a:xfrm>
            <a:off x="152400" y="1170200"/>
            <a:ext cx="6097924" cy="3223082"/>
          </a:xfrm>
          <a:prstGeom prst="rect">
            <a:avLst/>
          </a:prstGeom>
          <a:noFill/>
          <a:ln>
            <a:noFill/>
          </a:ln>
        </p:spPr>
      </p:pic>
      <p:sp>
        <p:nvSpPr>
          <p:cNvPr id="293" name="Google Shape;293;p38"/>
          <p:cNvSpPr txBox="1"/>
          <p:nvPr/>
        </p:nvSpPr>
        <p:spPr>
          <a:xfrm>
            <a:off x="6250325" y="1611900"/>
            <a:ext cx="2582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à cause du bruit on ne peut pas bien nommer des segments, mais on voit que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le segment 6 : acheteurs plus </a:t>
            </a:r>
            <a:r>
              <a:rPr lang="en" sz="1000"/>
              <a:t>récents</a:t>
            </a:r>
            <a:r>
              <a:rPr lang="en" sz="1000"/>
              <a:t> avec petit panier et plus satisfait </a:t>
            </a:r>
            <a:endParaRPr sz="1000"/>
          </a:p>
          <a:p>
            <a:pPr indent="0" lvl="0" marL="0" rtl="0" algn="l">
              <a:spcBef>
                <a:spcPts val="0"/>
              </a:spcBef>
              <a:spcAft>
                <a:spcPts val="0"/>
              </a:spcAft>
              <a:buNone/>
            </a:pPr>
            <a:r>
              <a:rPr lang="en" sz="1000"/>
              <a:t>- le segment 3 : acheteurs insatisfaits avec un très long délai de livraison </a:t>
            </a:r>
            <a:endParaRPr sz="1000"/>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311700" y="105200"/>
            <a:ext cx="3363300" cy="607800"/>
          </a:xfrm>
          <a:prstGeom prst="rect">
            <a:avLst/>
          </a:prstGeom>
        </p:spPr>
        <p:txBody>
          <a:bodyPr anchorCtr="0" anchor="t" bIns="91425" lIns="91425" spcFirstLastPara="1" rIns="91425" wrap="square" tIns="91425">
            <a:normAutofit fontScale="90000"/>
          </a:bodyPr>
          <a:lstStyle/>
          <a:p>
            <a:pPr indent="0" lvl="0" marL="0" rtl="0" algn="l">
              <a:spcBef>
                <a:spcPts val="1100"/>
              </a:spcBef>
              <a:spcAft>
                <a:spcPts val="0"/>
              </a:spcAft>
              <a:buNone/>
            </a:pPr>
            <a:r>
              <a:rPr lang="en" sz="1900"/>
              <a:t>Modélisation : CAH</a:t>
            </a:r>
            <a:endParaRPr sz="1900"/>
          </a:p>
          <a:p>
            <a:pPr indent="0" lvl="0" marL="0" marR="0" rtl="0" algn="l">
              <a:lnSpc>
                <a:spcPct val="100000"/>
              </a:lnSpc>
              <a:spcBef>
                <a:spcPts val="1000"/>
              </a:spcBef>
              <a:spcAft>
                <a:spcPts val="0"/>
              </a:spcAft>
              <a:buNone/>
            </a:pPr>
            <a:r>
              <a:t/>
            </a:r>
            <a:endParaRPr b="1" sz="950">
              <a:solidFill>
                <a:srgbClr val="000000"/>
              </a:solidFill>
              <a:highlight>
                <a:srgbClr val="FFFFFF"/>
              </a:highlight>
              <a:latin typeface="Arial"/>
              <a:ea typeface="Arial"/>
              <a:cs typeface="Arial"/>
              <a:sym typeface="Arial"/>
            </a:endParaRPr>
          </a:p>
        </p:txBody>
      </p:sp>
      <p:pic>
        <p:nvPicPr>
          <p:cNvPr id="299" name="Google Shape;299;p39"/>
          <p:cNvPicPr preferRelativeResize="0"/>
          <p:nvPr/>
        </p:nvPicPr>
        <p:blipFill>
          <a:blip r:embed="rId3">
            <a:alphaModFix/>
          </a:blip>
          <a:stretch>
            <a:fillRect/>
          </a:stretch>
        </p:blipFill>
        <p:spPr>
          <a:xfrm>
            <a:off x="607675" y="865400"/>
            <a:ext cx="3400050" cy="1941450"/>
          </a:xfrm>
          <a:prstGeom prst="rect">
            <a:avLst/>
          </a:prstGeom>
          <a:noFill/>
          <a:ln>
            <a:noFill/>
          </a:ln>
        </p:spPr>
      </p:pic>
      <p:sp>
        <p:nvSpPr>
          <p:cNvPr id="300" name="Google Shape;300;p39"/>
          <p:cNvSpPr txBox="1"/>
          <p:nvPr/>
        </p:nvSpPr>
        <p:spPr>
          <a:xfrm>
            <a:off x="4626025" y="378100"/>
            <a:ext cx="4167000" cy="546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950">
                <a:highlight>
                  <a:srgbClr val="FFFFFF"/>
                </a:highlight>
              </a:rPr>
              <a:t>Rechercher le distance threshold avec le silhouette score</a:t>
            </a:r>
            <a:endParaRPr b="1" sz="950">
              <a:highlight>
                <a:srgbClr val="FFFFFF"/>
              </a:highlight>
            </a:endParaRPr>
          </a:p>
          <a:p>
            <a:pPr indent="0" lvl="0" marL="0" rtl="0" algn="l">
              <a:spcBef>
                <a:spcPts val="0"/>
              </a:spcBef>
              <a:spcAft>
                <a:spcPts val="0"/>
              </a:spcAft>
              <a:buNone/>
            </a:pPr>
            <a:r>
              <a:t/>
            </a:r>
            <a:endParaRPr>
              <a:latin typeface="Roboto"/>
              <a:ea typeface="Roboto"/>
              <a:cs typeface="Roboto"/>
              <a:sym typeface="Roboto"/>
            </a:endParaRPr>
          </a:p>
        </p:txBody>
      </p:sp>
      <p:pic>
        <p:nvPicPr>
          <p:cNvPr id="301" name="Google Shape;301;p39"/>
          <p:cNvPicPr preferRelativeResize="0"/>
          <p:nvPr/>
        </p:nvPicPr>
        <p:blipFill>
          <a:blip r:embed="rId4">
            <a:alphaModFix/>
          </a:blip>
          <a:stretch>
            <a:fillRect/>
          </a:stretch>
        </p:blipFill>
        <p:spPr>
          <a:xfrm>
            <a:off x="4757900" y="713000"/>
            <a:ext cx="3510774" cy="2144501"/>
          </a:xfrm>
          <a:prstGeom prst="rect">
            <a:avLst/>
          </a:prstGeom>
          <a:noFill/>
          <a:ln>
            <a:noFill/>
          </a:ln>
        </p:spPr>
      </p:pic>
      <p:sp>
        <p:nvSpPr>
          <p:cNvPr id="302" name="Google Shape;302;p39"/>
          <p:cNvSpPr txBox="1"/>
          <p:nvPr/>
        </p:nvSpPr>
        <p:spPr>
          <a:xfrm>
            <a:off x="1364850" y="544500"/>
            <a:ext cx="2693100" cy="8208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b="1" lang="en" sz="950">
                <a:highlight>
                  <a:srgbClr val="FFFFFF"/>
                </a:highlight>
              </a:rPr>
              <a:t>Rechercher k avec le silhouette score</a:t>
            </a:r>
            <a:endParaRPr b="1" sz="950">
              <a:highlight>
                <a:srgbClr val="FFFFFF"/>
              </a:highlight>
            </a:endParaRPr>
          </a:p>
          <a:p>
            <a:pPr indent="0" lvl="0" marL="0" rtl="0" algn="l">
              <a:spcBef>
                <a:spcPts val="1000"/>
              </a:spcBef>
              <a:spcAft>
                <a:spcPts val="0"/>
              </a:spcAft>
              <a:buNone/>
            </a:pPr>
            <a:r>
              <a:t/>
            </a:r>
            <a:endParaRPr b="1" sz="950">
              <a:highlight>
                <a:srgbClr val="FFFFFF"/>
              </a:highlight>
            </a:endParaRPr>
          </a:p>
          <a:p>
            <a:pPr indent="0" lvl="0" marL="0" rtl="0" algn="l">
              <a:spcBef>
                <a:spcPts val="0"/>
              </a:spcBef>
              <a:spcAft>
                <a:spcPts val="0"/>
              </a:spcAft>
              <a:buNone/>
            </a:pPr>
            <a:r>
              <a:t/>
            </a:r>
            <a:endParaRPr>
              <a:latin typeface="Roboto"/>
              <a:ea typeface="Roboto"/>
              <a:cs typeface="Roboto"/>
              <a:sym typeface="Roboto"/>
            </a:endParaRPr>
          </a:p>
        </p:txBody>
      </p:sp>
      <p:pic>
        <p:nvPicPr>
          <p:cNvPr id="303" name="Google Shape;303;p39"/>
          <p:cNvPicPr preferRelativeResize="0"/>
          <p:nvPr/>
        </p:nvPicPr>
        <p:blipFill>
          <a:blip r:embed="rId5">
            <a:alphaModFix/>
          </a:blip>
          <a:stretch>
            <a:fillRect/>
          </a:stretch>
        </p:blipFill>
        <p:spPr>
          <a:xfrm>
            <a:off x="701725" y="2763450"/>
            <a:ext cx="3400051" cy="2227649"/>
          </a:xfrm>
          <a:prstGeom prst="rect">
            <a:avLst/>
          </a:prstGeom>
          <a:noFill/>
          <a:ln>
            <a:noFill/>
          </a:ln>
        </p:spPr>
      </p:pic>
      <p:pic>
        <p:nvPicPr>
          <p:cNvPr id="304" name="Google Shape;304;p39"/>
          <p:cNvPicPr preferRelativeResize="0"/>
          <p:nvPr/>
        </p:nvPicPr>
        <p:blipFill>
          <a:blip r:embed="rId6">
            <a:alphaModFix/>
          </a:blip>
          <a:stretch>
            <a:fillRect/>
          </a:stretch>
        </p:blipFill>
        <p:spPr>
          <a:xfrm>
            <a:off x="4789025" y="2900900"/>
            <a:ext cx="3400049" cy="2090200"/>
          </a:xfrm>
          <a:prstGeom prst="rect">
            <a:avLst/>
          </a:prstGeom>
          <a:noFill/>
          <a:ln>
            <a:noFill/>
          </a:ln>
        </p:spPr>
      </p:pic>
      <p:sp>
        <p:nvSpPr>
          <p:cNvPr id="305" name="Google Shape;305;p39"/>
          <p:cNvSpPr/>
          <p:nvPr/>
        </p:nvSpPr>
        <p:spPr>
          <a:xfrm>
            <a:off x="6123500" y="665550"/>
            <a:ext cx="542700" cy="199800"/>
          </a:xfrm>
          <a:prstGeom prst="lef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6123500" y="2875350"/>
            <a:ext cx="542700" cy="199800"/>
          </a:xfrm>
          <a:prstGeom prst="lef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p:nvPr/>
        </p:nvSpPr>
        <p:spPr>
          <a:xfrm>
            <a:off x="2084900" y="2799150"/>
            <a:ext cx="542700" cy="199800"/>
          </a:xfrm>
          <a:prstGeom prst="lef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title"/>
          </p:nvPr>
        </p:nvSpPr>
        <p:spPr>
          <a:xfrm>
            <a:off x="311700" y="1814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88"/>
              <a:t>Interpréter les segments en calculant la moyenne des variables par cluster</a:t>
            </a:r>
            <a:r>
              <a:rPr lang="en"/>
              <a:t> </a:t>
            </a:r>
            <a:r>
              <a:rPr lang="en" sz="1888"/>
              <a:t>CAH</a:t>
            </a:r>
            <a:endParaRPr/>
          </a:p>
        </p:txBody>
      </p:sp>
      <p:pic>
        <p:nvPicPr>
          <p:cNvPr id="313" name="Google Shape;313;p40"/>
          <p:cNvPicPr preferRelativeResize="0"/>
          <p:nvPr/>
        </p:nvPicPr>
        <p:blipFill>
          <a:blip r:embed="rId3">
            <a:alphaModFix/>
          </a:blip>
          <a:stretch>
            <a:fillRect/>
          </a:stretch>
        </p:blipFill>
        <p:spPr>
          <a:xfrm>
            <a:off x="145450" y="1170200"/>
            <a:ext cx="2863976" cy="3000549"/>
          </a:xfrm>
          <a:prstGeom prst="rect">
            <a:avLst/>
          </a:prstGeom>
          <a:noFill/>
          <a:ln>
            <a:noFill/>
          </a:ln>
        </p:spPr>
      </p:pic>
      <p:pic>
        <p:nvPicPr>
          <p:cNvPr id="314" name="Google Shape;314;p40"/>
          <p:cNvPicPr preferRelativeResize="0"/>
          <p:nvPr/>
        </p:nvPicPr>
        <p:blipFill>
          <a:blip r:embed="rId4">
            <a:alphaModFix/>
          </a:blip>
          <a:stretch>
            <a:fillRect/>
          </a:stretch>
        </p:blipFill>
        <p:spPr>
          <a:xfrm>
            <a:off x="3120700" y="1094000"/>
            <a:ext cx="2927550" cy="3087350"/>
          </a:xfrm>
          <a:prstGeom prst="rect">
            <a:avLst/>
          </a:prstGeom>
          <a:noFill/>
          <a:ln>
            <a:noFill/>
          </a:ln>
        </p:spPr>
      </p:pic>
      <p:pic>
        <p:nvPicPr>
          <p:cNvPr id="315" name="Google Shape;315;p40"/>
          <p:cNvPicPr preferRelativeResize="0"/>
          <p:nvPr/>
        </p:nvPicPr>
        <p:blipFill>
          <a:blip r:embed="rId5">
            <a:alphaModFix/>
          </a:blip>
          <a:stretch>
            <a:fillRect/>
          </a:stretch>
        </p:blipFill>
        <p:spPr>
          <a:xfrm>
            <a:off x="6124450" y="1094000"/>
            <a:ext cx="2867150" cy="30767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888"/>
              <a:t>la moyenne des variables par cluster</a:t>
            </a:r>
            <a:r>
              <a:rPr lang="en"/>
              <a:t> </a:t>
            </a:r>
            <a:r>
              <a:rPr lang="en" sz="1888"/>
              <a:t>CAH</a:t>
            </a:r>
            <a:endParaRPr/>
          </a:p>
        </p:txBody>
      </p:sp>
      <p:pic>
        <p:nvPicPr>
          <p:cNvPr id="321" name="Google Shape;321;p41"/>
          <p:cNvPicPr preferRelativeResize="0"/>
          <p:nvPr/>
        </p:nvPicPr>
        <p:blipFill>
          <a:blip r:embed="rId3">
            <a:alphaModFix/>
          </a:blip>
          <a:stretch>
            <a:fillRect/>
          </a:stretch>
        </p:blipFill>
        <p:spPr>
          <a:xfrm>
            <a:off x="152400" y="1170200"/>
            <a:ext cx="3016174" cy="2986200"/>
          </a:xfrm>
          <a:prstGeom prst="rect">
            <a:avLst/>
          </a:prstGeom>
          <a:noFill/>
          <a:ln>
            <a:noFill/>
          </a:ln>
        </p:spPr>
      </p:pic>
      <p:pic>
        <p:nvPicPr>
          <p:cNvPr id="322" name="Google Shape;322;p41"/>
          <p:cNvPicPr preferRelativeResize="0"/>
          <p:nvPr/>
        </p:nvPicPr>
        <p:blipFill>
          <a:blip r:embed="rId4">
            <a:alphaModFix/>
          </a:blip>
          <a:stretch>
            <a:fillRect/>
          </a:stretch>
        </p:blipFill>
        <p:spPr>
          <a:xfrm>
            <a:off x="3244775" y="1170200"/>
            <a:ext cx="3074050" cy="2948224"/>
          </a:xfrm>
          <a:prstGeom prst="rect">
            <a:avLst/>
          </a:prstGeom>
          <a:noFill/>
          <a:ln>
            <a:noFill/>
          </a:ln>
        </p:spPr>
      </p:pic>
      <p:pic>
        <p:nvPicPr>
          <p:cNvPr id="323" name="Google Shape;323;p41"/>
          <p:cNvPicPr preferRelativeResize="0"/>
          <p:nvPr/>
        </p:nvPicPr>
        <p:blipFill>
          <a:blip r:embed="rId5">
            <a:alphaModFix/>
          </a:blip>
          <a:stretch>
            <a:fillRect/>
          </a:stretch>
        </p:blipFill>
        <p:spPr>
          <a:xfrm>
            <a:off x="6351600" y="1170200"/>
            <a:ext cx="2640000" cy="29482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311700" y="3338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700">
                <a:solidFill>
                  <a:srgbClr val="741B47"/>
                </a:solidFill>
              </a:rPr>
              <a:t>Introduction</a:t>
            </a:r>
            <a:endParaRPr sz="4300"/>
          </a:p>
        </p:txBody>
      </p:sp>
      <p:sp>
        <p:nvSpPr>
          <p:cNvPr id="107" name="Google Shape;107;p15"/>
          <p:cNvSpPr txBox="1"/>
          <p:nvPr>
            <p:ph idx="1" type="body"/>
          </p:nvPr>
        </p:nvSpPr>
        <p:spPr>
          <a:xfrm>
            <a:off x="311700" y="941600"/>
            <a:ext cx="8520600" cy="362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highlight>
                  <a:srgbClr val="FFFFFF"/>
                </a:highlight>
                <a:latin typeface="Montserrat"/>
                <a:ea typeface="Montserrat"/>
                <a:cs typeface="Montserrat"/>
                <a:sym typeface="Montserrat"/>
              </a:rPr>
              <a:t>Une entreprise brésilienne qui propose une solution de vente sur les marketplaces en ligne</a:t>
            </a:r>
            <a:endParaRPr sz="1200">
              <a:solidFill>
                <a:srgbClr val="000000"/>
              </a:solidFill>
              <a:highlight>
                <a:srgbClr val="FFFFFF"/>
              </a:highlight>
              <a:latin typeface="Montserrat"/>
              <a:ea typeface="Montserrat"/>
              <a:cs typeface="Montserrat"/>
              <a:sym typeface="Montserrat"/>
            </a:endParaRPr>
          </a:p>
          <a:p>
            <a:pPr indent="0" lvl="0" marL="0" rtl="0" algn="l">
              <a:spcBef>
                <a:spcPts val="1200"/>
              </a:spcBef>
              <a:spcAft>
                <a:spcPts val="0"/>
              </a:spcAft>
              <a:buNone/>
            </a:pPr>
            <a:r>
              <a:rPr b="1" lang="en" sz="1200">
                <a:solidFill>
                  <a:srgbClr val="A64D79"/>
                </a:solidFill>
                <a:highlight>
                  <a:srgbClr val="FFFFFF"/>
                </a:highlight>
                <a:latin typeface="Montserrat"/>
                <a:ea typeface="Montserrat"/>
                <a:cs typeface="Montserrat"/>
                <a:sym typeface="Montserrat"/>
              </a:rPr>
              <a:t>Objectifs :</a:t>
            </a:r>
            <a:endParaRPr b="1" sz="1200">
              <a:solidFill>
                <a:srgbClr val="A64D79"/>
              </a:solidFill>
              <a:highlight>
                <a:srgbClr val="FFFFFF"/>
              </a:highlight>
              <a:latin typeface="Montserrat"/>
              <a:ea typeface="Montserrat"/>
              <a:cs typeface="Montserrat"/>
              <a:sym typeface="Montserrat"/>
            </a:endParaRPr>
          </a:p>
          <a:p>
            <a:pPr indent="-304800" lvl="0" marL="457200" rtl="0" algn="l">
              <a:spcBef>
                <a:spcPts val="1200"/>
              </a:spcBef>
              <a:spcAft>
                <a:spcPts val="0"/>
              </a:spcAft>
              <a:buClr>
                <a:srgbClr val="000000"/>
              </a:buClr>
              <a:buSzPts val="1200"/>
              <a:buFont typeface="Montserrat"/>
              <a:buChar char="➔"/>
            </a:pPr>
            <a:r>
              <a:rPr lang="en" sz="1200">
                <a:solidFill>
                  <a:srgbClr val="000000"/>
                </a:solidFill>
                <a:highlight>
                  <a:srgbClr val="FFFFFF"/>
                </a:highlight>
                <a:latin typeface="Montserrat"/>
                <a:ea typeface="Montserrat"/>
                <a:cs typeface="Montserrat"/>
                <a:sym typeface="Montserrat"/>
              </a:rPr>
              <a:t>Comprendre les différents types d’utilisateurs (une segmentation des clients RFM)</a:t>
            </a:r>
            <a:endParaRPr b="1" sz="1200">
              <a:solidFill>
                <a:srgbClr val="A64D79"/>
              </a:solidFill>
              <a:highlight>
                <a:srgbClr val="FFFFFF"/>
              </a:highlight>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highlight>
                  <a:srgbClr val="FFFFFF"/>
                </a:highlight>
                <a:latin typeface="Montserrat"/>
                <a:ea typeface="Montserrat"/>
                <a:cs typeface="Montserrat"/>
                <a:sym typeface="Montserrat"/>
              </a:rPr>
              <a:t>Fournir aux équipes e-commerce une segmentation des clients pour les campagnes de communication</a:t>
            </a:r>
            <a:endParaRPr sz="1200">
              <a:solidFill>
                <a:srgbClr val="000000"/>
              </a:solidFill>
              <a:highlight>
                <a:srgbClr val="FFFFFF"/>
              </a:highlight>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highlight>
                  <a:srgbClr val="FFFFFF"/>
                </a:highlight>
                <a:latin typeface="Montserrat"/>
                <a:ea typeface="Montserrat"/>
                <a:cs typeface="Montserrat"/>
                <a:sym typeface="Montserrat"/>
              </a:rPr>
              <a:t>Proposer un contrat de maintenance basé sur une analyse de la stabilité des segments au cours du temps.</a:t>
            </a:r>
            <a:endParaRPr sz="1200">
              <a:solidFill>
                <a:srgbClr val="000000"/>
              </a:solidFill>
              <a:highlight>
                <a:srgbClr val="FFFFFF"/>
              </a:highlight>
              <a:latin typeface="Montserrat"/>
              <a:ea typeface="Montserrat"/>
              <a:cs typeface="Montserrat"/>
              <a:sym typeface="Montserrat"/>
            </a:endParaRPr>
          </a:p>
          <a:p>
            <a:pPr indent="0" lvl="0" marL="0" rtl="0" algn="l">
              <a:spcBef>
                <a:spcPts val="1200"/>
              </a:spcBef>
              <a:spcAft>
                <a:spcPts val="0"/>
              </a:spcAft>
              <a:buNone/>
            </a:pPr>
            <a:r>
              <a:rPr b="1" lang="en" sz="1200">
                <a:solidFill>
                  <a:srgbClr val="A64D79"/>
                </a:solidFill>
                <a:highlight>
                  <a:srgbClr val="FFFFFF"/>
                </a:highlight>
                <a:latin typeface="Montserrat"/>
                <a:ea typeface="Montserrat"/>
                <a:cs typeface="Montserrat"/>
                <a:sym typeface="Montserrat"/>
              </a:rPr>
              <a:t>Problématiques:</a:t>
            </a:r>
            <a:endParaRPr b="1" sz="1200">
              <a:solidFill>
                <a:srgbClr val="A64D79"/>
              </a:solidFill>
              <a:highlight>
                <a:srgbClr val="FFFFFF"/>
              </a:highlight>
              <a:latin typeface="Montserrat"/>
              <a:ea typeface="Montserrat"/>
              <a:cs typeface="Montserrat"/>
              <a:sym typeface="Montserrat"/>
            </a:endParaRPr>
          </a:p>
          <a:p>
            <a:pPr indent="-304800" lvl="0" marL="457200" rtl="0" algn="l">
              <a:spcBef>
                <a:spcPts val="1200"/>
              </a:spcBef>
              <a:spcAft>
                <a:spcPts val="0"/>
              </a:spcAft>
              <a:buClr>
                <a:srgbClr val="000000"/>
              </a:buClr>
              <a:buSzPts val="1200"/>
              <a:buFont typeface="Montserrat"/>
              <a:buChar char="➔"/>
            </a:pPr>
            <a:r>
              <a:rPr lang="en" sz="1200">
                <a:solidFill>
                  <a:srgbClr val="000000"/>
                </a:solidFill>
                <a:highlight>
                  <a:srgbClr val="FFFFFF"/>
                </a:highlight>
                <a:latin typeface="Montserrat"/>
                <a:ea typeface="Montserrat"/>
                <a:cs typeface="Montserrat"/>
                <a:sym typeface="Montserrat"/>
              </a:rPr>
              <a:t>Exploration des données </a:t>
            </a:r>
            <a:endParaRPr sz="1200">
              <a:solidFill>
                <a:srgbClr val="000000"/>
              </a:solidFill>
              <a:highlight>
                <a:srgbClr val="FFFFFF"/>
              </a:highlight>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highlight>
                  <a:srgbClr val="FFFFFF"/>
                </a:highlight>
                <a:latin typeface="Montserrat"/>
                <a:ea typeface="Montserrat"/>
                <a:cs typeface="Montserrat"/>
                <a:sym typeface="Montserrat"/>
              </a:rPr>
              <a:t>Choisir des features adaptées</a:t>
            </a:r>
            <a:endParaRPr sz="1200">
              <a:solidFill>
                <a:srgbClr val="000000"/>
              </a:solidFill>
              <a:highlight>
                <a:srgbClr val="FFFFFF"/>
              </a:highlight>
              <a:latin typeface="Montserrat"/>
              <a:ea typeface="Montserrat"/>
              <a:cs typeface="Montserrat"/>
              <a:sym typeface="Montserrat"/>
            </a:endParaRPr>
          </a:p>
          <a:p>
            <a:pPr indent="-304800" lvl="0" marL="457200" rtl="0" algn="l">
              <a:spcBef>
                <a:spcPts val="0"/>
              </a:spcBef>
              <a:spcAft>
                <a:spcPts val="0"/>
              </a:spcAft>
              <a:buClr>
                <a:srgbClr val="000000"/>
              </a:buClr>
              <a:buSzPts val="1200"/>
              <a:buFont typeface="Montserrat"/>
              <a:buChar char="➔"/>
            </a:pPr>
            <a:r>
              <a:rPr lang="en" sz="1200">
                <a:solidFill>
                  <a:srgbClr val="000000"/>
                </a:solidFill>
                <a:highlight>
                  <a:srgbClr val="FFFFFF"/>
                </a:highlight>
                <a:latin typeface="Montserrat"/>
                <a:ea typeface="Montserrat"/>
                <a:cs typeface="Montserrat"/>
                <a:sym typeface="Montserrat"/>
              </a:rPr>
              <a:t>Trouver une classification non supervisée qui être explicable et réutilisable pour des campagnes de communication</a:t>
            </a:r>
            <a:endParaRPr sz="1200">
              <a:solidFill>
                <a:srgbClr val="000000"/>
              </a:solidFill>
              <a:highlight>
                <a:srgbClr val="FFFFFF"/>
              </a:highlight>
              <a:latin typeface="Montserrat"/>
              <a:ea typeface="Montserrat"/>
              <a:cs typeface="Montserrat"/>
              <a:sym typeface="Montserrat"/>
            </a:endParaRPr>
          </a:p>
        </p:txBody>
      </p:sp>
      <p:pic>
        <p:nvPicPr>
          <p:cNvPr id="108" name="Google Shape;108;p15"/>
          <p:cNvPicPr preferRelativeResize="0"/>
          <p:nvPr/>
        </p:nvPicPr>
        <p:blipFill>
          <a:blip r:embed="rId3">
            <a:alphaModFix/>
          </a:blip>
          <a:stretch>
            <a:fillRect/>
          </a:stretch>
        </p:blipFill>
        <p:spPr>
          <a:xfrm>
            <a:off x="7503200" y="544250"/>
            <a:ext cx="1416975" cy="1233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None/>
            </a:pPr>
            <a:r>
              <a:rPr lang="en" sz="1900"/>
              <a:t>Visualisation parallel plot des valeurs moyennes par cluster CAH</a:t>
            </a:r>
            <a:endParaRPr sz="1900"/>
          </a:p>
          <a:p>
            <a:pPr indent="0" lvl="0" marL="0" rtl="0" algn="l">
              <a:spcBef>
                <a:spcPts val="0"/>
              </a:spcBef>
              <a:spcAft>
                <a:spcPts val="0"/>
              </a:spcAft>
              <a:buNone/>
            </a:pPr>
            <a:r>
              <a:t/>
            </a:r>
            <a:endParaRPr/>
          </a:p>
        </p:txBody>
      </p:sp>
      <p:pic>
        <p:nvPicPr>
          <p:cNvPr id="329" name="Google Shape;329;p42"/>
          <p:cNvPicPr preferRelativeResize="0"/>
          <p:nvPr/>
        </p:nvPicPr>
        <p:blipFill>
          <a:blip r:embed="rId3">
            <a:alphaModFix/>
          </a:blip>
          <a:stretch>
            <a:fillRect/>
          </a:stretch>
        </p:blipFill>
        <p:spPr>
          <a:xfrm>
            <a:off x="457200" y="1170200"/>
            <a:ext cx="5812425" cy="3163075"/>
          </a:xfrm>
          <a:prstGeom prst="rect">
            <a:avLst/>
          </a:prstGeom>
          <a:noFill/>
          <a:ln>
            <a:noFill/>
          </a:ln>
        </p:spPr>
      </p:pic>
      <p:sp>
        <p:nvSpPr>
          <p:cNvPr id="330" name="Google Shape;330;p42"/>
          <p:cNvSpPr txBox="1"/>
          <p:nvPr/>
        </p:nvSpPr>
        <p:spPr>
          <a:xfrm>
            <a:off x="6269625" y="1620125"/>
            <a:ext cx="2318700" cy="161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à cause du diminuer la taille de notre données (problème de Ram)on ne peut pas bien nommer des segments, mais on voit que :</a:t>
            </a:r>
            <a:endParaRPr sz="1000"/>
          </a:p>
          <a:p>
            <a:pPr indent="0" lvl="0" marL="0" rtl="0" algn="l">
              <a:spcBef>
                <a:spcPts val="0"/>
              </a:spcBef>
              <a:spcAft>
                <a:spcPts val="0"/>
              </a:spcAft>
              <a:buNone/>
            </a:pPr>
            <a:r>
              <a:rPr lang="en" sz="1000"/>
              <a:t> </a:t>
            </a:r>
            <a:endParaRPr sz="1000"/>
          </a:p>
          <a:p>
            <a:pPr indent="0" lvl="0" marL="0" rtl="0" algn="l">
              <a:spcBef>
                <a:spcPts val="0"/>
              </a:spcBef>
              <a:spcAft>
                <a:spcPts val="0"/>
              </a:spcAft>
              <a:buNone/>
            </a:pPr>
            <a:r>
              <a:rPr lang="en" sz="1000"/>
              <a:t>- le segment 0 :</a:t>
            </a:r>
            <a:r>
              <a:rPr lang="en" sz="1100"/>
              <a:t>les clients gros acheteurs qui ont acheté les paniers normaux</a:t>
            </a:r>
            <a:endParaRPr sz="1100"/>
          </a:p>
          <a:p>
            <a:pPr indent="0" lvl="0" marL="0" rtl="0" algn="l">
              <a:spcBef>
                <a:spcPts val="0"/>
              </a:spcBef>
              <a:spcAft>
                <a:spcPts val="0"/>
              </a:spcAft>
              <a:buNone/>
            </a:pPr>
            <a:r>
              <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3"/>
          <p:cNvSpPr txBox="1"/>
          <p:nvPr>
            <p:ph type="title"/>
          </p:nvPr>
        </p:nvSpPr>
        <p:spPr>
          <a:xfrm>
            <a:off x="311700" y="1814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900"/>
              <a:t>Conclusion sur le choix du meilleur algo</a:t>
            </a:r>
            <a:endParaRPr sz="1900"/>
          </a:p>
        </p:txBody>
      </p:sp>
      <p:sp>
        <p:nvSpPr>
          <p:cNvPr id="336" name="Google Shape;336;p43"/>
          <p:cNvSpPr txBox="1"/>
          <p:nvPr/>
        </p:nvSpPr>
        <p:spPr>
          <a:xfrm>
            <a:off x="395950" y="821800"/>
            <a:ext cx="84876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Pour comparer les algos on a 2 critères :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200">
                <a:solidFill>
                  <a:srgbClr val="0B5394"/>
                </a:solidFill>
              </a:rPr>
              <a:t>1 : le silhouette score </a:t>
            </a:r>
            <a:endParaRPr sz="800"/>
          </a:p>
          <a:p>
            <a:pPr indent="-292100" lvl="0" marL="457200" rtl="0" algn="l">
              <a:spcBef>
                <a:spcPts val="0"/>
              </a:spcBef>
              <a:spcAft>
                <a:spcPts val="0"/>
              </a:spcAft>
              <a:buSzPts val="1000"/>
              <a:buChar char="-"/>
            </a:pPr>
            <a:r>
              <a:rPr lang="en" sz="1000"/>
              <a:t> le silhouette score Kmeans: 0.34</a:t>
            </a:r>
            <a:endParaRPr sz="1000"/>
          </a:p>
          <a:p>
            <a:pPr indent="-292100" lvl="0" marL="457200" rtl="0" algn="l">
              <a:spcBef>
                <a:spcPts val="0"/>
              </a:spcBef>
              <a:spcAft>
                <a:spcPts val="0"/>
              </a:spcAft>
              <a:buSzPts val="1000"/>
              <a:buChar char="-"/>
            </a:pPr>
            <a:r>
              <a:rPr lang="en" sz="1000"/>
              <a:t> le silhouette score DBscan : 0.038</a:t>
            </a:r>
            <a:endParaRPr sz="1000"/>
          </a:p>
          <a:p>
            <a:pPr indent="-292100" lvl="0" marL="457200" rtl="0" algn="l">
              <a:spcBef>
                <a:spcPts val="0"/>
              </a:spcBef>
              <a:spcAft>
                <a:spcPts val="0"/>
              </a:spcAft>
              <a:buSzPts val="1000"/>
              <a:buChar char="-"/>
            </a:pPr>
            <a:r>
              <a:rPr lang="en" sz="1000"/>
              <a:t> le silhouette score Agglomerative Hierarchical Clustering : 0.81 (Il est un bon score puisqu'on a fait algo sur 30% de données)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b="1" lang="en" sz="1200">
                <a:solidFill>
                  <a:srgbClr val="0B5394"/>
                </a:solidFill>
              </a:rPr>
              <a:t>2 : Critère de ré-utilisation</a:t>
            </a:r>
            <a:r>
              <a:rPr lang="en" sz="1000"/>
              <a:t> :  Pour faire des segments sur des nouveaux clients, est-il possible d’appliquer le modèle sur de nouvelles données ?</a:t>
            </a:r>
            <a:endParaRPr sz="1000"/>
          </a:p>
          <a:p>
            <a:pPr indent="-292100" lvl="0" marL="457200" rtl="0" algn="l">
              <a:spcBef>
                <a:spcPts val="0"/>
              </a:spcBef>
              <a:spcAft>
                <a:spcPts val="0"/>
              </a:spcAft>
              <a:buSzPts val="1000"/>
              <a:buChar char="-"/>
            </a:pPr>
            <a:r>
              <a:rPr lang="en" sz="1000"/>
              <a:t>Kmeans est une </a:t>
            </a:r>
            <a:r>
              <a:rPr lang="en" sz="1000"/>
              <a:t>méthode</a:t>
            </a:r>
            <a:r>
              <a:rPr lang="en" sz="1000"/>
              <a:t> réutilisable sur les nouvelles données donc on peut utiliser Kmeans pour prédire des segments.</a:t>
            </a:r>
            <a:endParaRPr sz="1000"/>
          </a:p>
          <a:p>
            <a:pPr indent="-292100" lvl="0" marL="457200" rtl="0" algn="l">
              <a:spcBef>
                <a:spcPts val="0"/>
              </a:spcBef>
              <a:spcAft>
                <a:spcPts val="0"/>
              </a:spcAft>
              <a:buSzPts val="1000"/>
              <a:buChar char="-"/>
            </a:pPr>
            <a:r>
              <a:rPr lang="en" sz="1000"/>
              <a:t>Dbscan et CH utilisent les données qu'on avait avant pour prédire donc c'est plus compliqué de faire prédiction avec ces deux méthode</a:t>
            </a:r>
            <a:r>
              <a:rPr lang="en" sz="1000"/>
              <a:t>s </a:t>
            </a:r>
            <a:endParaRPr sz="1000"/>
          </a:p>
          <a:p>
            <a:pPr indent="0" lvl="0" marL="0" rtl="0" algn="l">
              <a:spcBef>
                <a:spcPts val="0"/>
              </a:spcBef>
              <a:spcAft>
                <a:spcPts val="0"/>
              </a:spcAft>
              <a:buNone/>
            </a:pPr>
            <a:r>
              <a:t/>
            </a:r>
            <a:endParaRPr sz="1000"/>
          </a:p>
          <a:p>
            <a:pPr indent="0" lvl="0" marL="457200" rtl="0" algn="l">
              <a:spcBef>
                <a:spcPts val="0"/>
              </a:spcBef>
              <a:spcAft>
                <a:spcPts val="0"/>
              </a:spcAft>
              <a:buNone/>
            </a:pPr>
            <a:r>
              <a:t/>
            </a:r>
            <a:endParaRPr sz="1000"/>
          </a:p>
          <a:p>
            <a:pPr indent="0" lvl="0" marL="0" rtl="0" algn="l">
              <a:spcBef>
                <a:spcPts val="0"/>
              </a:spcBef>
              <a:spcAft>
                <a:spcPts val="0"/>
              </a:spcAft>
              <a:buNone/>
            </a:pPr>
            <a:r>
              <a:rPr lang="en" sz="1000"/>
              <a:t>Puisque il y a pas de nuages qui se forme distangutement il y a pas des groupes qui se détache :</a:t>
            </a:r>
            <a:endParaRPr sz="1000"/>
          </a:p>
          <a:p>
            <a:pPr indent="-292100" lvl="0" marL="457200" rtl="0" algn="l">
              <a:spcBef>
                <a:spcPts val="0"/>
              </a:spcBef>
              <a:spcAft>
                <a:spcPts val="0"/>
              </a:spcAft>
              <a:buSzPts val="1000"/>
              <a:buChar char="-"/>
            </a:pPr>
            <a:r>
              <a:rPr lang="en" sz="1000"/>
              <a:t>Kmeans est plus intéressant parce qu'on a pas une typologie particulière de l'observation ils sont plutôt </a:t>
            </a:r>
            <a:r>
              <a:rPr lang="en" sz="1000"/>
              <a:t>dégroupés</a:t>
            </a:r>
            <a:r>
              <a:rPr lang="en" sz="1000"/>
              <a:t> .</a:t>
            </a:r>
            <a:endParaRPr sz="1000"/>
          </a:p>
          <a:p>
            <a:pPr indent="-292100" lvl="0" marL="457200" rtl="0" algn="l">
              <a:spcBef>
                <a:spcPts val="0"/>
              </a:spcBef>
              <a:spcAft>
                <a:spcPts val="0"/>
              </a:spcAft>
              <a:buSzPts val="1000"/>
              <a:buChar char="-"/>
            </a:pPr>
            <a:r>
              <a:rPr lang="en" sz="1000"/>
              <a:t>DBscan il </a:t>
            </a:r>
            <a:r>
              <a:rPr lang="en" sz="1000"/>
              <a:t>va être hyper</a:t>
            </a:r>
            <a:r>
              <a:rPr lang="en" sz="1000"/>
              <a:t> compliqué la densité est plus constante uniforme entre tous les points.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Notre choix:</a:t>
            </a:r>
            <a:endParaRPr sz="1000"/>
          </a:p>
          <a:p>
            <a:pPr indent="-292100" lvl="0" marL="457200" rtl="0" algn="l">
              <a:spcBef>
                <a:spcPts val="0"/>
              </a:spcBef>
              <a:spcAft>
                <a:spcPts val="0"/>
              </a:spcAft>
              <a:buSzPts val="1000"/>
              <a:buChar char="-"/>
            </a:pPr>
            <a:r>
              <a:rPr lang="en" sz="1000"/>
              <a:t>Kmeans (</a:t>
            </a:r>
            <a:r>
              <a:rPr lang="en" sz="1000"/>
              <a:t>réutilisable</a:t>
            </a:r>
            <a:r>
              <a:rPr lang="en" sz="1000"/>
              <a:t>)  ⇒</a:t>
            </a:r>
            <a:endParaRPr sz="1000"/>
          </a:p>
          <a:p>
            <a:pPr indent="-292100" lvl="0" marL="457200" rtl="0" algn="l">
              <a:spcBef>
                <a:spcPts val="0"/>
              </a:spcBef>
              <a:spcAft>
                <a:spcPts val="0"/>
              </a:spcAft>
              <a:buSzPts val="1000"/>
              <a:buChar char="-"/>
            </a:pPr>
            <a:r>
              <a:rPr lang="en" sz="1000"/>
              <a:t>CH  </a:t>
            </a:r>
            <a:endParaRPr sz="1000"/>
          </a:p>
          <a:p>
            <a:pPr indent="0" lvl="0" marL="0" rtl="0" algn="l">
              <a:spcBef>
                <a:spcPts val="0"/>
              </a:spcBef>
              <a:spcAft>
                <a:spcPts val="0"/>
              </a:spcAft>
              <a:buNone/>
            </a:pPr>
            <a:r>
              <a:t/>
            </a:r>
            <a:endParaRPr>
              <a:latin typeface="Roboto"/>
              <a:ea typeface="Roboto"/>
              <a:cs typeface="Roboto"/>
              <a:sym typeface="Roboto"/>
            </a:endParaRPr>
          </a:p>
        </p:txBody>
      </p:sp>
      <p:sp>
        <p:nvSpPr>
          <p:cNvPr id="337" name="Google Shape;337;p43"/>
          <p:cNvSpPr/>
          <p:nvPr/>
        </p:nvSpPr>
        <p:spPr>
          <a:xfrm>
            <a:off x="2391424" y="4159650"/>
            <a:ext cx="234574" cy="186851"/>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rgbClr val="6AA84F"/>
                </a:solidFill>
                <a:latin typeface="Arial"/>
              </a:rPr>
              <a:t>Ok</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4"/>
          <p:cNvSpPr txBox="1"/>
          <p:nvPr>
            <p:ph type="title"/>
          </p:nvPr>
        </p:nvSpPr>
        <p:spPr>
          <a:xfrm>
            <a:off x="598100" y="4759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700">
                <a:solidFill>
                  <a:srgbClr val="F1C232"/>
                </a:solidFill>
              </a:rPr>
              <a:t>Stabilité et maintenance</a:t>
            </a:r>
            <a:endParaRPr b="1" sz="2700">
              <a:solidFill>
                <a:srgbClr val="F1C232"/>
              </a:solidFill>
            </a:endParaRPr>
          </a:p>
        </p:txBody>
      </p:sp>
      <p:pic>
        <p:nvPicPr>
          <p:cNvPr id="343" name="Google Shape;343;p44"/>
          <p:cNvPicPr preferRelativeResize="0"/>
          <p:nvPr/>
        </p:nvPicPr>
        <p:blipFill>
          <a:blip r:embed="rId3">
            <a:alphaModFix/>
          </a:blip>
          <a:stretch>
            <a:fillRect/>
          </a:stretch>
        </p:blipFill>
        <p:spPr>
          <a:xfrm>
            <a:off x="4724400" y="1467151"/>
            <a:ext cx="3653550" cy="2747475"/>
          </a:xfrm>
          <a:prstGeom prst="rect">
            <a:avLst/>
          </a:prstGeom>
          <a:noFill/>
          <a:ln>
            <a:noFill/>
          </a:ln>
        </p:spPr>
      </p:pic>
      <p:sp>
        <p:nvSpPr>
          <p:cNvPr id="344" name="Google Shape;344;p44"/>
          <p:cNvSpPr txBox="1"/>
          <p:nvPr/>
        </p:nvSpPr>
        <p:spPr>
          <a:xfrm>
            <a:off x="936575" y="1605975"/>
            <a:ext cx="2915400" cy="2401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t>On voudrait fournir une description actionable pour une utilisation optimale.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une proposition de contrat de maintenance basée sur une analyse de la stabilité des segments au cours du temps.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Donc on veut savoir si notre algorithme fournira les mêmes segmentations dans le futur, alors on va simuler le futur.</a:t>
            </a:r>
            <a:endParaRPr sz="1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type="title"/>
          </p:nvPr>
        </p:nvSpPr>
        <p:spPr>
          <a:xfrm>
            <a:off x="311700" y="105200"/>
            <a:ext cx="8520600" cy="45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9499"/>
              <a:buNone/>
            </a:pPr>
            <a:r>
              <a:t/>
            </a:r>
            <a:endParaRPr sz="2000"/>
          </a:p>
        </p:txBody>
      </p:sp>
      <p:sp>
        <p:nvSpPr>
          <p:cNvPr id="350" name="Google Shape;350;p45"/>
          <p:cNvSpPr txBox="1"/>
          <p:nvPr/>
        </p:nvSpPr>
        <p:spPr>
          <a:xfrm>
            <a:off x="304800" y="672775"/>
            <a:ext cx="8676600" cy="29700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SzPts val="1100"/>
              <a:buChar char="●"/>
            </a:pPr>
            <a:r>
              <a:rPr lang="en" sz="1100"/>
              <a:t>On </a:t>
            </a:r>
            <a:r>
              <a:rPr lang="en" sz="1100"/>
              <a:t>crée</a:t>
            </a:r>
            <a:r>
              <a:rPr lang="en" sz="1100"/>
              <a:t> un dataset : </a:t>
            </a:r>
            <a:endParaRPr sz="1100"/>
          </a:p>
          <a:p>
            <a:pPr indent="-298450" lvl="1" marL="914400" rtl="0" algn="l">
              <a:spcBef>
                <a:spcPts val="0"/>
              </a:spcBef>
              <a:spcAft>
                <a:spcPts val="0"/>
              </a:spcAft>
              <a:buSzPts val="1100"/>
              <a:buChar char="○"/>
            </a:pPr>
            <a:r>
              <a:rPr lang="en" sz="1100"/>
              <a:t>df0 qui ne prend en compte que les 12 premiers mois de la période d'étude de 2016_10 à 2017_10</a:t>
            </a:r>
            <a:endParaRPr sz="1100"/>
          </a:p>
          <a:p>
            <a:pPr indent="-298450" lvl="1" marL="914400" rtl="0" algn="l">
              <a:spcBef>
                <a:spcPts val="0"/>
              </a:spcBef>
              <a:spcAft>
                <a:spcPts val="0"/>
              </a:spcAft>
              <a:buSzPts val="1100"/>
              <a:buChar char="○"/>
            </a:pPr>
            <a:r>
              <a:rPr lang="en" sz="1100"/>
              <a:t>df1 qui prend en compte df0 + 1 mois 2017_11</a:t>
            </a:r>
            <a:endParaRPr sz="1100"/>
          </a:p>
          <a:p>
            <a:pPr indent="-298450" lvl="1" marL="914400" rtl="0" algn="l">
              <a:spcBef>
                <a:spcPts val="0"/>
              </a:spcBef>
              <a:spcAft>
                <a:spcPts val="0"/>
              </a:spcAft>
              <a:buSzPts val="1100"/>
              <a:buChar char="○"/>
            </a:pPr>
            <a:r>
              <a:rPr lang="en" sz="1100"/>
              <a:t>df2 qui prend en compte df1 + 1 mois 2017_12</a:t>
            </a:r>
            <a:endParaRPr sz="1100"/>
          </a:p>
          <a:p>
            <a:pPr indent="-298450" lvl="1" marL="914400" rtl="0" algn="l">
              <a:spcBef>
                <a:spcPts val="0"/>
              </a:spcBef>
              <a:spcAft>
                <a:spcPts val="0"/>
              </a:spcAft>
              <a:buSzPts val="1100"/>
              <a:buChar char="○"/>
            </a:pPr>
            <a:r>
              <a:rPr lang="en" sz="1100"/>
              <a:t>df3 qui prend en compte df2 + 1 mois 2018_01</a:t>
            </a:r>
            <a:endParaRPr sz="1100"/>
          </a:p>
          <a:p>
            <a:pPr indent="-298450" lvl="1" marL="914400" rtl="0" algn="l">
              <a:spcBef>
                <a:spcPts val="0"/>
              </a:spcBef>
              <a:spcAft>
                <a:spcPts val="0"/>
              </a:spcAft>
              <a:buSzPts val="1100"/>
              <a:buChar char="○"/>
            </a:pPr>
            <a:r>
              <a:rPr lang="en" sz="1100"/>
              <a:t>df4 qui prend en compte df3 + 1 mois 2018_02</a:t>
            </a:r>
            <a:endParaRPr sz="1100"/>
          </a:p>
          <a:p>
            <a:pPr indent="-298450" lvl="1" marL="914400" rtl="0" algn="l">
              <a:spcBef>
                <a:spcPts val="0"/>
              </a:spcBef>
              <a:spcAft>
                <a:spcPts val="0"/>
              </a:spcAft>
              <a:buSzPts val="1100"/>
              <a:buChar char="○"/>
            </a:pPr>
            <a:r>
              <a:rPr lang="en" sz="1100"/>
              <a:t>df5 qui prend en compte df4 + 1 mois 2018_03</a:t>
            </a:r>
            <a:endParaRPr sz="1100"/>
          </a:p>
          <a:p>
            <a:pPr indent="-298450" lvl="1" marL="914400" rtl="0" algn="l">
              <a:spcBef>
                <a:spcPts val="0"/>
              </a:spcBef>
              <a:spcAft>
                <a:spcPts val="0"/>
              </a:spcAft>
              <a:buSzPts val="1100"/>
              <a:buChar char="○"/>
            </a:pPr>
            <a:r>
              <a:rPr lang="en" sz="1100"/>
              <a:t>df6 qui prend en compte df5 + 1 mois 2018_04</a:t>
            </a:r>
            <a:endParaRPr sz="1100"/>
          </a:p>
          <a:p>
            <a:pPr indent="-298450" lvl="1" marL="914400" rtl="0" algn="l">
              <a:spcBef>
                <a:spcPts val="0"/>
              </a:spcBef>
              <a:spcAft>
                <a:spcPts val="0"/>
              </a:spcAft>
              <a:buSzPts val="1100"/>
              <a:buChar char="○"/>
            </a:pPr>
            <a:r>
              <a:rPr lang="en" sz="1100"/>
              <a:t>df7 qui prend en compte df6 + 1 mois 2018_05</a:t>
            </a:r>
            <a:endParaRPr sz="1100"/>
          </a:p>
          <a:p>
            <a:pPr indent="-298450" lvl="1" marL="914400" rtl="0" algn="l">
              <a:spcBef>
                <a:spcPts val="0"/>
              </a:spcBef>
              <a:spcAft>
                <a:spcPts val="0"/>
              </a:spcAft>
              <a:buSzPts val="1100"/>
              <a:buChar char="○"/>
            </a:pPr>
            <a:r>
              <a:rPr lang="en" sz="1100"/>
              <a:t>df8 qui prend en compte df7 + 1 mois 2018_06</a:t>
            </a:r>
            <a:endParaRPr sz="1100"/>
          </a:p>
          <a:p>
            <a:pPr indent="-298450" lvl="1" marL="914400" rtl="0" algn="l">
              <a:spcBef>
                <a:spcPts val="0"/>
              </a:spcBef>
              <a:spcAft>
                <a:spcPts val="0"/>
              </a:spcAft>
              <a:buSzPts val="1100"/>
              <a:buChar char="○"/>
            </a:pPr>
            <a:r>
              <a:rPr lang="en" sz="1100"/>
              <a:t>df9 qui prend en compte df8 + 1 mois 2018_07</a:t>
            </a:r>
            <a:endParaRPr sz="1100"/>
          </a:p>
          <a:p>
            <a:pPr indent="-298450" lvl="1" marL="914400" rtl="0" algn="l">
              <a:spcBef>
                <a:spcPts val="0"/>
              </a:spcBef>
              <a:spcAft>
                <a:spcPts val="0"/>
              </a:spcAft>
              <a:buSzPts val="1100"/>
              <a:buChar char="○"/>
            </a:pPr>
            <a:r>
              <a:rPr lang="en" sz="1100"/>
              <a:t>df10 qui prend en compte df9 + 1 mois 2018_08</a:t>
            </a:r>
            <a:endParaRPr sz="1100"/>
          </a:p>
          <a:p>
            <a:pPr indent="0" lvl="0" marL="914400" rtl="0" algn="l">
              <a:spcBef>
                <a:spcPts val="0"/>
              </a:spcBef>
              <a:spcAft>
                <a:spcPts val="0"/>
              </a:spcAft>
              <a:buNone/>
            </a:pPr>
            <a:r>
              <a:t/>
            </a:r>
            <a:endParaRPr sz="1100"/>
          </a:p>
          <a:p>
            <a:pPr indent="-301625" lvl="0" marL="457200" rtl="0" algn="l">
              <a:lnSpc>
                <a:spcPct val="115000"/>
              </a:lnSpc>
              <a:spcBef>
                <a:spcPts val="0"/>
              </a:spcBef>
              <a:spcAft>
                <a:spcPts val="0"/>
              </a:spcAft>
              <a:buSzPts val="1150"/>
              <a:buChar char="●"/>
            </a:pPr>
            <a:r>
              <a:rPr lang="en" sz="1150">
                <a:solidFill>
                  <a:srgbClr val="1D1C1D"/>
                </a:solidFill>
              </a:rPr>
              <a:t>Apprendre tous les clusters sur les bases artificielles </a:t>
            </a:r>
            <a:r>
              <a:rPr i="1" lang="en" sz="1150">
                <a:solidFill>
                  <a:srgbClr val="1D1C1D"/>
                </a:solidFill>
              </a:rPr>
              <a:t>B1</a:t>
            </a:r>
            <a:r>
              <a:rPr lang="en" sz="1150">
                <a:solidFill>
                  <a:srgbClr val="1D1C1D"/>
                </a:solidFill>
              </a:rPr>
              <a:t>, </a:t>
            </a:r>
            <a:r>
              <a:rPr i="1" lang="en" sz="1150">
                <a:solidFill>
                  <a:srgbClr val="1D1C1D"/>
                </a:solidFill>
              </a:rPr>
              <a:t>B2</a:t>
            </a:r>
            <a:r>
              <a:rPr lang="en" sz="1150">
                <a:solidFill>
                  <a:srgbClr val="1D1C1D"/>
                </a:solidFill>
              </a:rPr>
              <a:t>, Bn -&gt; </a:t>
            </a:r>
            <a:r>
              <a:rPr i="1" lang="en" sz="1150">
                <a:solidFill>
                  <a:srgbClr val="1D1C1D"/>
                </a:solidFill>
              </a:rPr>
              <a:t>C1 C2 C3</a:t>
            </a:r>
            <a:r>
              <a:rPr lang="en" sz="1150">
                <a:solidFill>
                  <a:srgbClr val="1D1C1D"/>
                </a:solidFill>
              </a:rPr>
              <a:t> (les clustering futures), pour tous les B1 à 10</a:t>
            </a:r>
            <a:endParaRPr sz="1150">
              <a:solidFill>
                <a:srgbClr val="1D1C1D"/>
              </a:solidFill>
            </a:endParaRPr>
          </a:p>
          <a:p>
            <a:pPr indent="-301625" lvl="0" marL="457200" rtl="0" algn="l">
              <a:lnSpc>
                <a:spcPct val="115000"/>
              </a:lnSpc>
              <a:spcBef>
                <a:spcPts val="0"/>
              </a:spcBef>
              <a:spcAft>
                <a:spcPts val="0"/>
              </a:spcAft>
              <a:buSzPts val="1150"/>
              <a:buChar char="●"/>
            </a:pPr>
            <a:r>
              <a:rPr lang="en" sz="1150">
                <a:solidFill>
                  <a:srgbClr val="1D1C1D"/>
                </a:solidFill>
              </a:rPr>
              <a:t>Segmenter </a:t>
            </a:r>
            <a:r>
              <a:rPr i="1" lang="en" sz="1150">
                <a:solidFill>
                  <a:srgbClr val="1D1C1D"/>
                </a:solidFill>
              </a:rPr>
              <a:t>B1 B2 B3</a:t>
            </a:r>
            <a:r>
              <a:rPr lang="en" sz="1150">
                <a:solidFill>
                  <a:srgbClr val="1D1C1D"/>
                </a:solidFill>
              </a:rPr>
              <a:t> avec </a:t>
            </a:r>
            <a:r>
              <a:rPr i="1" lang="en" sz="1150">
                <a:solidFill>
                  <a:srgbClr val="1D1C1D"/>
                </a:solidFill>
              </a:rPr>
              <a:t>C0 pour tous les B de 1 à 10</a:t>
            </a:r>
            <a:endParaRPr i="1" sz="1150">
              <a:solidFill>
                <a:srgbClr val="1D1C1D"/>
              </a:solidFill>
            </a:endParaRPr>
          </a:p>
          <a:p>
            <a:pPr indent="-301625" lvl="0" marL="457200" rtl="0" algn="l">
              <a:lnSpc>
                <a:spcPct val="115000"/>
              </a:lnSpc>
              <a:spcBef>
                <a:spcPts val="0"/>
              </a:spcBef>
              <a:spcAft>
                <a:spcPts val="0"/>
              </a:spcAft>
              <a:buSzPts val="1150"/>
              <a:buChar char="●"/>
            </a:pPr>
            <a:r>
              <a:rPr lang="en" sz="1150">
                <a:solidFill>
                  <a:srgbClr val="1D1C1D"/>
                </a:solidFill>
              </a:rPr>
              <a:t>Segmenter </a:t>
            </a:r>
            <a:r>
              <a:rPr i="1" lang="en" sz="1150">
                <a:solidFill>
                  <a:srgbClr val="1D1C1D"/>
                </a:solidFill>
              </a:rPr>
              <a:t>B1 B2 B3</a:t>
            </a:r>
            <a:r>
              <a:rPr lang="en" sz="1150">
                <a:solidFill>
                  <a:srgbClr val="1D1C1D"/>
                </a:solidFill>
              </a:rPr>
              <a:t> avec les clustering respectifs </a:t>
            </a:r>
            <a:r>
              <a:rPr i="1" lang="en" sz="1150">
                <a:solidFill>
                  <a:srgbClr val="1D1C1D"/>
                </a:solidFill>
              </a:rPr>
              <a:t>C1 C2 etc </a:t>
            </a:r>
            <a:r>
              <a:rPr lang="en" sz="1150">
                <a:solidFill>
                  <a:srgbClr val="1D1C1D"/>
                </a:solidFill>
              </a:rPr>
              <a:t> pour tous les B et C de 1 à 10</a:t>
            </a:r>
            <a:endParaRPr sz="1100"/>
          </a:p>
        </p:txBody>
      </p:sp>
      <p:sp>
        <p:nvSpPr>
          <p:cNvPr id="351" name="Google Shape;351;p45"/>
          <p:cNvSpPr txBox="1"/>
          <p:nvPr/>
        </p:nvSpPr>
        <p:spPr>
          <a:xfrm>
            <a:off x="1294925" y="3714025"/>
            <a:ext cx="7242900" cy="96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900">
                <a:solidFill>
                  <a:schemeClr val="accent2"/>
                </a:solidFill>
                <a:latin typeface="Courier New"/>
                <a:ea typeface="Courier New"/>
                <a:cs typeface="Courier New"/>
                <a:sym typeface="Courier New"/>
              </a:rPr>
              <a:t>c0_cluster.fit(b0 data)</a:t>
            </a:r>
            <a:endParaRPr sz="1150">
              <a:solidFill>
                <a:srgbClr val="1D1C1D"/>
              </a:solidFill>
            </a:endParaRPr>
          </a:p>
          <a:p>
            <a:pPr indent="0" lvl="0" marL="0" rtl="0" algn="l">
              <a:lnSpc>
                <a:spcPct val="115000"/>
              </a:lnSpc>
              <a:spcBef>
                <a:spcPts val="0"/>
              </a:spcBef>
              <a:spcAft>
                <a:spcPts val="0"/>
              </a:spcAft>
              <a:buNone/>
            </a:pPr>
            <a:r>
              <a:rPr b="1" lang="en" sz="900">
                <a:solidFill>
                  <a:schemeClr val="accent2"/>
                </a:solidFill>
                <a:latin typeface="Courier New"/>
                <a:ea typeface="Courier New"/>
                <a:cs typeface="Courier New"/>
                <a:sym typeface="Courier New"/>
              </a:rPr>
              <a:t>c1 cluster.fit(b1 data)</a:t>
            </a:r>
            <a:endParaRPr b="1" sz="900">
              <a:solidFill>
                <a:schemeClr val="accent2"/>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900">
                <a:solidFill>
                  <a:schemeClr val="accent2"/>
                </a:solidFill>
                <a:latin typeface="Courier New"/>
                <a:ea typeface="Courier New"/>
                <a:cs typeface="Courier New"/>
                <a:sym typeface="Courier New"/>
              </a:rPr>
              <a:t>b1_by_c0 = c0_cluster.predict(b1_data)</a:t>
            </a:r>
            <a:endParaRPr b="1" sz="900">
              <a:solidFill>
                <a:schemeClr val="accent2"/>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900">
                <a:solidFill>
                  <a:schemeClr val="accent2"/>
                </a:solidFill>
                <a:latin typeface="Courier New"/>
                <a:ea typeface="Courier New"/>
                <a:cs typeface="Courier New"/>
                <a:sym typeface="Courier New"/>
              </a:rPr>
              <a:t>b1_by_c1 = c1_cluster.predict(b1_data) b2_by_c2 = 2_cluster.predict(b2_data)</a:t>
            </a:r>
            <a:endParaRPr b="1" sz="900">
              <a:solidFill>
                <a:schemeClr val="accent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900">
              <a:solidFill>
                <a:schemeClr val="accent2"/>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55" name="Shape 355"/>
        <p:cNvGrpSpPr/>
        <p:nvPr/>
      </p:nvGrpSpPr>
      <p:grpSpPr>
        <a:xfrm>
          <a:off x="0" y="0"/>
          <a:ext cx="0" cy="0"/>
          <a:chOff x="0" y="0"/>
          <a:chExt cx="0" cy="0"/>
        </a:xfrm>
      </p:grpSpPr>
      <p:sp>
        <p:nvSpPr>
          <p:cNvPr id="356" name="Google Shape;356;p46"/>
          <p:cNvSpPr txBox="1"/>
          <p:nvPr>
            <p:ph type="title"/>
          </p:nvPr>
        </p:nvSpPr>
        <p:spPr>
          <a:xfrm>
            <a:off x="311700" y="105200"/>
            <a:ext cx="8520600" cy="45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t/>
            </a:r>
            <a:endParaRPr sz="1588"/>
          </a:p>
        </p:txBody>
      </p:sp>
      <p:pic>
        <p:nvPicPr>
          <p:cNvPr id="357" name="Google Shape;357;p46"/>
          <p:cNvPicPr preferRelativeResize="0"/>
          <p:nvPr/>
        </p:nvPicPr>
        <p:blipFill>
          <a:blip r:embed="rId3">
            <a:alphaModFix/>
          </a:blip>
          <a:stretch>
            <a:fillRect/>
          </a:stretch>
        </p:blipFill>
        <p:spPr>
          <a:xfrm>
            <a:off x="4730725" y="1107050"/>
            <a:ext cx="3807100" cy="3472175"/>
          </a:xfrm>
          <a:prstGeom prst="rect">
            <a:avLst/>
          </a:prstGeom>
          <a:noFill/>
          <a:ln>
            <a:noFill/>
          </a:ln>
        </p:spPr>
      </p:pic>
      <p:pic>
        <p:nvPicPr>
          <p:cNvPr id="358" name="Google Shape;358;p46"/>
          <p:cNvPicPr preferRelativeResize="0"/>
          <p:nvPr/>
        </p:nvPicPr>
        <p:blipFill>
          <a:blip r:embed="rId4">
            <a:alphaModFix/>
          </a:blip>
          <a:stretch>
            <a:fillRect/>
          </a:stretch>
        </p:blipFill>
        <p:spPr>
          <a:xfrm>
            <a:off x="838200" y="1166600"/>
            <a:ext cx="3307974" cy="32043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990"/>
              <a:buNone/>
            </a:pPr>
            <a:r>
              <a:rPr lang="en" sz="2200"/>
              <a:t> </a:t>
            </a:r>
            <a:r>
              <a:rPr lang="en" sz="2200"/>
              <a:t>l'indice de rand</a:t>
            </a:r>
            <a:endParaRPr sz="2200"/>
          </a:p>
        </p:txBody>
      </p:sp>
      <p:pic>
        <p:nvPicPr>
          <p:cNvPr id="364" name="Google Shape;364;p47"/>
          <p:cNvPicPr preferRelativeResize="0"/>
          <p:nvPr/>
        </p:nvPicPr>
        <p:blipFill>
          <a:blip r:embed="rId3">
            <a:alphaModFix/>
          </a:blip>
          <a:stretch>
            <a:fillRect/>
          </a:stretch>
        </p:blipFill>
        <p:spPr>
          <a:xfrm>
            <a:off x="1066800" y="2260450"/>
            <a:ext cx="2167850" cy="2502049"/>
          </a:xfrm>
          <a:prstGeom prst="rect">
            <a:avLst/>
          </a:prstGeom>
          <a:noFill/>
          <a:ln>
            <a:noFill/>
          </a:ln>
        </p:spPr>
      </p:pic>
      <p:sp>
        <p:nvSpPr>
          <p:cNvPr id="365" name="Google Shape;365;p47"/>
          <p:cNvSpPr txBox="1"/>
          <p:nvPr/>
        </p:nvSpPr>
        <p:spPr>
          <a:xfrm>
            <a:off x="374725" y="1017800"/>
            <a:ext cx="3821100" cy="768900"/>
          </a:xfrm>
          <a:prstGeom prst="rect">
            <a:avLst/>
          </a:prstGeom>
          <a:noFill/>
          <a:ln>
            <a:noFill/>
          </a:ln>
        </p:spPr>
        <p:txBody>
          <a:bodyPr anchorCtr="0" anchor="t" bIns="91425" lIns="91425" spcFirstLastPara="1" rIns="91425" wrap="square" tIns="91425">
            <a:spAutoFit/>
          </a:bodyPr>
          <a:lstStyle/>
          <a:p>
            <a:pPr indent="-301625" lvl="0" marL="457200" rtl="0" algn="l">
              <a:lnSpc>
                <a:spcPct val="115000"/>
              </a:lnSpc>
              <a:spcBef>
                <a:spcPts val="0"/>
              </a:spcBef>
              <a:spcAft>
                <a:spcPts val="0"/>
              </a:spcAft>
              <a:buSzPts val="1150"/>
              <a:buChar char="●"/>
            </a:pPr>
            <a:r>
              <a:rPr lang="en" sz="1150">
                <a:solidFill>
                  <a:srgbClr val="1D1C1D"/>
                </a:solidFill>
              </a:rPr>
              <a:t>On compare la segmentation de </a:t>
            </a:r>
            <a:r>
              <a:rPr i="1" lang="en" sz="1150">
                <a:solidFill>
                  <a:srgbClr val="1D1C1D"/>
                </a:solidFill>
              </a:rPr>
              <a:t>B1 B2 B3</a:t>
            </a:r>
            <a:r>
              <a:rPr lang="en" sz="1150">
                <a:solidFill>
                  <a:srgbClr val="1D1C1D"/>
                </a:solidFill>
              </a:rPr>
              <a:t> entre </a:t>
            </a:r>
            <a:r>
              <a:rPr i="1" lang="en" sz="1150">
                <a:solidFill>
                  <a:srgbClr val="1D1C1D"/>
                </a:solidFill>
              </a:rPr>
              <a:t>C0</a:t>
            </a:r>
            <a:r>
              <a:rPr lang="en" sz="1150">
                <a:solidFill>
                  <a:srgbClr val="1D1C1D"/>
                </a:solidFill>
              </a:rPr>
              <a:t> (livré au client) et les autres (</a:t>
            </a:r>
            <a:r>
              <a:rPr i="1" lang="en" sz="1150">
                <a:solidFill>
                  <a:srgbClr val="1D1C1D"/>
                </a:solidFill>
              </a:rPr>
              <a:t>C1</a:t>
            </a:r>
            <a:r>
              <a:rPr lang="en" sz="1150">
                <a:solidFill>
                  <a:srgbClr val="1D1C1D"/>
                </a:solidFill>
              </a:rPr>
              <a:t> etc) avec l'indice de rand etc pour tous les B de 1 à 10</a:t>
            </a:r>
            <a:endParaRPr/>
          </a:p>
        </p:txBody>
      </p:sp>
      <p:pic>
        <p:nvPicPr>
          <p:cNvPr id="366" name="Google Shape;366;p47"/>
          <p:cNvPicPr preferRelativeResize="0"/>
          <p:nvPr/>
        </p:nvPicPr>
        <p:blipFill>
          <a:blip r:embed="rId4">
            <a:alphaModFix/>
          </a:blip>
          <a:stretch>
            <a:fillRect/>
          </a:stretch>
        </p:blipFill>
        <p:spPr>
          <a:xfrm>
            <a:off x="4383900" y="345950"/>
            <a:ext cx="3821101" cy="2377475"/>
          </a:xfrm>
          <a:prstGeom prst="rect">
            <a:avLst/>
          </a:prstGeom>
          <a:noFill/>
          <a:ln>
            <a:noFill/>
          </a:ln>
        </p:spPr>
      </p:pic>
      <p:pic>
        <p:nvPicPr>
          <p:cNvPr id="367" name="Google Shape;367;p47"/>
          <p:cNvPicPr preferRelativeResize="0"/>
          <p:nvPr/>
        </p:nvPicPr>
        <p:blipFill>
          <a:blip r:embed="rId5">
            <a:alphaModFix/>
          </a:blip>
          <a:stretch>
            <a:fillRect/>
          </a:stretch>
        </p:blipFill>
        <p:spPr>
          <a:xfrm>
            <a:off x="4260925" y="2691125"/>
            <a:ext cx="3993275" cy="2223776"/>
          </a:xfrm>
          <a:prstGeom prst="rect">
            <a:avLst/>
          </a:prstGeom>
          <a:noFill/>
          <a:ln>
            <a:noFill/>
          </a:ln>
        </p:spPr>
      </p:pic>
      <p:sp>
        <p:nvSpPr>
          <p:cNvPr id="368" name="Google Shape;368;p47"/>
          <p:cNvSpPr txBox="1"/>
          <p:nvPr/>
        </p:nvSpPr>
        <p:spPr>
          <a:xfrm>
            <a:off x="1121300" y="1768525"/>
            <a:ext cx="23583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900">
                <a:solidFill>
                  <a:schemeClr val="accent2"/>
                </a:solidFill>
                <a:latin typeface="Courier New"/>
                <a:ea typeface="Courier New"/>
                <a:cs typeface="Courier New"/>
                <a:sym typeface="Courier New"/>
              </a:rPr>
              <a:t>rand(b1_by_c0, b1_by_c1)</a:t>
            </a:r>
            <a:endParaRPr b="1" sz="900">
              <a:solidFill>
                <a:schemeClr val="accent2"/>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900">
                <a:solidFill>
                  <a:schemeClr val="accent2"/>
                </a:solidFill>
                <a:latin typeface="Courier New"/>
                <a:ea typeface="Courier New"/>
                <a:cs typeface="Courier New"/>
                <a:sym typeface="Courier New"/>
              </a:rPr>
              <a:t>rand(b2_by_c0, b2_by_c2)</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t>
            </a:r>
            <a:endParaRPr/>
          </a:p>
          <a:p>
            <a:pPr indent="0" lvl="0" marL="0" rtl="0" algn="l">
              <a:spcBef>
                <a:spcPts val="0"/>
              </a:spcBef>
              <a:spcAft>
                <a:spcPts val="0"/>
              </a:spcAft>
              <a:buNone/>
            </a:pPr>
            <a:r>
              <a:t/>
            </a:r>
            <a:endParaRPr/>
          </a:p>
        </p:txBody>
      </p:sp>
      <p:sp>
        <p:nvSpPr>
          <p:cNvPr id="374" name="Google Shape;374;p48"/>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 sz="1700">
                <a:solidFill>
                  <a:srgbClr val="FF5722"/>
                </a:solidFill>
                <a:latin typeface="Arial"/>
                <a:ea typeface="Arial"/>
                <a:cs typeface="Arial"/>
                <a:sym typeface="Arial"/>
              </a:rPr>
              <a:t>Conclusion:</a:t>
            </a:r>
            <a:endParaRPr b="1" sz="1700">
              <a:solidFill>
                <a:srgbClr val="FF5722"/>
              </a:solidFill>
              <a:latin typeface="Arial"/>
              <a:ea typeface="Arial"/>
              <a:cs typeface="Arial"/>
              <a:sym typeface="Arial"/>
            </a:endParaRPr>
          </a:p>
          <a:p>
            <a:pPr indent="-295275" lvl="0" marL="457200" marR="0" rtl="0" algn="l">
              <a:lnSpc>
                <a:spcPct val="100000"/>
              </a:lnSpc>
              <a:spcBef>
                <a:spcPts val="11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Mise en application des algorithmes de classification non supervisée et application à un problème métier</a:t>
            </a:r>
            <a:endParaRPr sz="1050">
              <a:solidFill>
                <a:srgbClr val="000000"/>
              </a:solidFill>
              <a:highlight>
                <a:srgbClr val="FFFFFF"/>
              </a:highlight>
              <a:latin typeface="Arial"/>
              <a:ea typeface="Arial"/>
              <a:cs typeface="Arial"/>
              <a:sym typeface="Arial"/>
            </a:endParaRPr>
          </a:p>
          <a:p>
            <a:pPr indent="0" lvl="0" marL="457200" marR="0" rtl="0" algn="l">
              <a:lnSpc>
                <a:spcPct val="100000"/>
              </a:lnSpc>
              <a:spcBef>
                <a:spcPts val="1100"/>
              </a:spcBef>
              <a:spcAft>
                <a:spcPts val="0"/>
              </a:spcAft>
              <a:buNone/>
            </a:pPr>
            <a:r>
              <a:t/>
            </a:r>
            <a:endParaRPr sz="1050">
              <a:solidFill>
                <a:srgbClr val="000000"/>
              </a:solidFill>
              <a:highlight>
                <a:srgbClr val="FFFFFF"/>
              </a:highlight>
              <a:latin typeface="Arial"/>
              <a:ea typeface="Arial"/>
              <a:cs typeface="Arial"/>
              <a:sym typeface="Arial"/>
            </a:endParaRPr>
          </a:p>
          <a:p>
            <a:pPr indent="-295275" lvl="0" marL="457200" marR="0" rtl="0" algn="l">
              <a:lnSpc>
                <a:spcPct val="100000"/>
              </a:lnSpc>
              <a:spcBef>
                <a:spcPts val="11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Kmeans et CAH sont deux algorithmes qu’on peut utiliser mais Kmeans est plus adapté pour faire de la prédiction sur de nouvelles données</a:t>
            </a:r>
            <a:endParaRPr sz="1050">
              <a:solidFill>
                <a:srgbClr val="000000"/>
              </a:solidFill>
              <a:highlight>
                <a:srgbClr val="FFFFFF"/>
              </a:highlight>
              <a:latin typeface="Arial"/>
              <a:ea typeface="Arial"/>
              <a:cs typeface="Arial"/>
              <a:sym typeface="Arial"/>
            </a:endParaRPr>
          </a:p>
          <a:p>
            <a:pPr indent="0" lvl="0" marL="457200" marR="0" rtl="0" algn="l">
              <a:lnSpc>
                <a:spcPct val="100000"/>
              </a:lnSpc>
              <a:spcBef>
                <a:spcPts val="1100"/>
              </a:spcBef>
              <a:spcAft>
                <a:spcPts val="0"/>
              </a:spcAft>
              <a:buNone/>
            </a:pPr>
            <a:r>
              <a:t/>
            </a:r>
            <a:endParaRPr sz="1050">
              <a:solidFill>
                <a:srgbClr val="000000"/>
              </a:solidFill>
              <a:highlight>
                <a:srgbClr val="FFFFFF"/>
              </a:highlight>
              <a:latin typeface="Arial"/>
              <a:ea typeface="Arial"/>
              <a:cs typeface="Arial"/>
              <a:sym typeface="Arial"/>
            </a:endParaRPr>
          </a:p>
          <a:p>
            <a:pPr indent="-295275" lvl="0" marL="457200" marR="0" rtl="0" algn="l">
              <a:lnSpc>
                <a:spcPct val="100000"/>
              </a:lnSpc>
              <a:spcBef>
                <a:spcPts val="11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la période de maintenance: 6 mois</a:t>
            </a:r>
            <a:endParaRPr sz="1000">
              <a:solidFill>
                <a:srgbClr val="000000"/>
              </a:solidFill>
              <a:latin typeface="Arial"/>
              <a:ea typeface="Arial"/>
              <a:cs typeface="Arial"/>
              <a:sym typeface="Arial"/>
            </a:endParaRPr>
          </a:p>
        </p:txBody>
      </p:sp>
      <p:sp>
        <p:nvSpPr>
          <p:cNvPr id="375" name="Google Shape;375;p48"/>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700">
                <a:solidFill>
                  <a:srgbClr val="FF5722"/>
                </a:solidFill>
                <a:latin typeface="Arial"/>
                <a:ea typeface="Arial"/>
                <a:cs typeface="Arial"/>
                <a:sym typeface="Arial"/>
              </a:rPr>
              <a:t>Améliorations:</a:t>
            </a:r>
            <a:endParaRPr b="1" sz="1700">
              <a:solidFill>
                <a:srgbClr val="FF5722"/>
              </a:solidFill>
              <a:latin typeface="Arial"/>
              <a:ea typeface="Arial"/>
              <a:cs typeface="Arial"/>
              <a:sym typeface="Arial"/>
            </a:endParaRPr>
          </a:p>
          <a:p>
            <a:pPr indent="0" lvl="0" marL="0" marR="0" rtl="0" algn="l">
              <a:lnSpc>
                <a:spcPct val="100000"/>
              </a:lnSpc>
              <a:spcBef>
                <a:spcPts val="1100"/>
              </a:spcBef>
              <a:spcAft>
                <a:spcPts val="0"/>
              </a:spcAft>
              <a:buNone/>
            </a:pPr>
            <a:r>
              <a:rPr lang="en" sz="1050">
                <a:solidFill>
                  <a:srgbClr val="000000"/>
                </a:solidFill>
                <a:highlight>
                  <a:srgbClr val="FFFFFF"/>
                </a:highlight>
                <a:latin typeface="Arial"/>
                <a:ea typeface="Arial"/>
                <a:cs typeface="Arial"/>
                <a:sym typeface="Arial"/>
              </a:rPr>
              <a:t>Opportunités d’amélioration du clustering: </a:t>
            </a:r>
            <a:endParaRPr sz="1050">
              <a:solidFill>
                <a:srgbClr val="000000"/>
              </a:solidFill>
              <a:highlight>
                <a:srgbClr val="FFFFFF"/>
              </a:highlight>
              <a:latin typeface="Arial"/>
              <a:ea typeface="Arial"/>
              <a:cs typeface="Arial"/>
              <a:sym typeface="Arial"/>
            </a:endParaRPr>
          </a:p>
          <a:p>
            <a:pPr indent="-295275" lvl="0" marL="457200" marR="0" rtl="0" algn="l">
              <a:lnSpc>
                <a:spcPct val="100000"/>
              </a:lnSpc>
              <a:spcBef>
                <a:spcPts val="11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Définir les features les plus intéressantes avec le client</a:t>
            </a:r>
            <a:endParaRPr sz="1050">
              <a:solidFill>
                <a:srgbClr val="000000"/>
              </a:solidFill>
              <a:highlight>
                <a:srgbClr val="FFFFFF"/>
              </a:highlight>
              <a:latin typeface="Arial"/>
              <a:ea typeface="Arial"/>
              <a:cs typeface="Arial"/>
              <a:sym typeface="Arial"/>
            </a:endParaRPr>
          </a:p>
          <a:p>
            <a:pPr indent="-295275" lvl="0" marL="457200" marR="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Utilisation des caractéristiques du produit (catégorie, matériaux, etc)</a:t>
            </a:r>
            <a:endParaRPr sz="1050">
              <a:solidFill>
                <a:srgbClr val="000000"/>
              </a:solidFill>
              <a:highlight>
                <a:srgbClr val="FFFFFF"/>
              </a:highlight>
              <a:latin typeface="Arial"/>
              <a:ea typeface="Arial"/>
              <a:cs typeface="Arial"/>
              <a:sym typeface="Arial"/>
            </a:endParaRPr>
          </a:p>
          <a:p>
            <a:pPr indent="-295275" lvl="0" marL="457200" marR="0" rtl="0" algn="l">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Données plus précises sur les clients comme sexe, âge</a:t>
            </a:r>
            <a:endParaRPr sz="1050">
              <a:solidFill>
                <a:srgbClr val="000000"/>
              </a:solidFill>
              <a:highlight>
                <a:srgbClr val="FFFFFF"/>
              </a:highlight>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311700" y="1814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solidFill>
                  <a:srgbClr val="741B47"/>
                </a:solidFill>
                <a:latin typeface="Arial"/>
                <a:ea typeface="Arial"/>
                <a:cs typeface="Arial"/>
                <a:sym typeface="Arial"/>
              </a:rPr>
              <a:t>P</a:t>
            </a:r>
            <a:r>
              <a:rPr b="1" lang="en" sz="1900">
                <a:solidFill>
                  <a:srgbClr val="741B47"/>
                </a:solidFill>
                <a:latin typeface="Arial"/>
                <a:ea typeface="Arial"/>
                <a:cs typeface="Arial"/>
                <a:sym typeface="Arial"/>
              </a:rPr>
              <a:t>résentation des données</a:t>
            </a:r>
            <a:endParaRPr b="1" sz="3500">
              <a:solidFill>
                <a:srgbClr val="741B47"/>
              </a:solidFill>
            </a:endParaRPr>
          </a:p>
        </p:txBody>
      </p:sp>
      <p:sp>
        <p:nvSpPr>
          <p:cNvPr id="114" name="Google Shape;114;p16"/>
          <p:cNvSpPr txBox="1"/>
          <p:nvPr>
            <p:ph idx="1" type="body"/>
          </p:nvPr>
        </p:nvSpPr>
        <p:spPr>
          <a:xfrm>
            <a:off x="311700" y="871675"/>
            <a:ext cx="8520600" cy="36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rgbClr val="000000"/>
                </a:solidFill>
                <a:highlight>
                  <a:srgbClr val="FFFFFF"/>
                </a:highlight>
                <a:latin typeface="Montserrat"/>
                <a:ea typeface="Montserrat"/>
                <a:cs typeface="Montserrat"/>
                <a:sym typeface="Montserrat"/>
              </a:rPr>
              <a:t>Données réparties en 9 tables: </a:t>
            </a:r>
            <a:endParaRPr sz="1200">
              <a:solidFill>
                <a:srgbClr val="000000"/>
              </a:solidFill>
              <a:highlight>
                <a:srgbClr val="FFFFFF"/>
              </a:highlight>
              <a:latin typeface="Montserrat"/>
              <a:ea typeface="Montserrat"/>
              <a:cs typeface="Montserrat"/>
              <a:sym typeface="Montserrat"/>
            </a:endParaRPr>
          </a:p>
          <a:p>
            <a:pPr indent="0" lvl="0" marL="0" rtl="0" algn="l">
              <a:spcBef>
                <a:spcPts val="1200"/>
              </a:spcBef>
              <a:spcAft>
                <a:spcPts val="0"/>
              </a:spcAft>
              <a:buNone/>
            </a:pPr>
            <a:r>
              <a:rPr lang="en" sz="1100">
                <a:solidFill>
                  <a:srgbClr val="000000"/>
                </a:solidFill>
                <a:highlight>
                  <a:srgbClr val="FFFFFF"/>
                </a:highlight>
                <a:latin typeface="Montserrat"/>
                <a:ea typeface="Montserrat"/>
                <a:cs typeface="Montserrat"/>
                <a:sym typeface="Montserrat"/>
              </a:rPr>
              <a:t>(clients </a:t>
            </a:r>
            <a:r>
              <a:rPr lang="en" sz="1100">
                <a:solidFill>
                  <a:srgbClr val="000000"/>
                </a:solidFill>
                <a:highlight>
                  <a:srgbClr val="FFFFFF"/>
                </a:highlight>
                <a:latin typeface="Montserrat"/>
                <a:ea typeface="Montserrat"/>
                <a:cs typeface="Montserrat"/>
                <a:sym typeface="Montserrat"/>
              </a:rPr>
              <a:t>/ géolocalisation</a:t>
            </a:r>
            <a:r>
              <a:rPr lang="en" sz="1100">
                <a:solidFill>
                  <a:srgbClr val="000000"/>
                </a:solidFill>
                <a:highlight>
                  <a:srgbClr val="FFFFFF"/>
                </a:highlight>
                <a:latin typeface="Montserrat"/>
                <a:ea typeface="Montserrat"/>
                <a:cs typeface="Montserrat"/>
                <a:sym typeface="Montserrat"/>
              </a:rPr>
              <a:t> / commandes / paiements / produits / vendeurs / traduction des catégories de produits)</a:t>
            </a:r>
            <a:endParaRPr sz="1100">
              <a:solidFill>
                <a:srgbClr val="000000"/>
              </a:solidFill>
              <a:highlight>
                <a:srgbClr val="FFFFFF"/>
              </a:highlight>
              <a:latin typeface="Montserrat"/>
              <a:ea typeface="Montserrat"/>
              <a:cs typeface="Montserrat"/>
              <a:sym typeface="Montserrat"/>
            </a:endParaRPr>
          </a:p>
          <a:p>
            <a:pPr indent="0" lvl="0" marL="0" rtl="0" algn="l">
              <a:spcBef>
                <a:spcPts val="1200"/>
              </a:spcBef>
              <a:spcAft>
                <a:spcPts val="1200"/>
              </a:spcAft>
              <a:buNone/>
            </a:pPr>
            <a:r>
              <a:t/>
            </a:r>
            <a:endParaRPr sz="1100">
              <a:solidFill>
                <a:srgbClr val="000000"/>
              </a:solidFill>
              <a:highlight>
                <a:srgbClr val="FFFFFF"/>
              </a:highlight>
              <a:latin typeface="Montserrat"/>
              <a:ea typeface="Montserrat"/>
              <a:cs typeface="Montserrat"/>
              <a:sym typeface="Montserrat"/>
            </a:endParaRPr>
          </a:p>
        </p:txBody>
      </p:sp>
      <p:pic>
        <p:nvPicPr>
          <p:cNvPr id="115" name="Google Shape;115;p16"/>
          <p:cNvPicPr preferRelativeResize="0"/>
          <p:nvPr/>
        </p:nvPicPr>
        <p:blipFill>
          <a:blip r:embed="rId3">
            <a:alphaModFix/>
          </a:blip>
          <a:stretch>
            <a:fillRect/>
          </a:stretch>
        </p:blipFill>
        <p:spPr>
          <a:xfrm>
            <a:off x="530000" y="1682100"/>
            <a:ext cx="5368625" cy="29760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7"/>
          <p:cNvSpPr txBox="1"/>
          <p:nvPr>
            <p:ph type="ctrTitle"/>
          </p:nvPr>
        </p:nvSpPr>
        <p:spPr>
          <a:xfrm>
            <a:off x="598100" y="988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en" sz="2700">
                <a:solidFill>
                  <a:srgbClr val="F1C232"/>
                </a:solidFill>
              </a:rPr>
              <a:t>Analyse descriptive </a:t>
            </a:r>
            <a:endParaRPr/>
          </a:p>
        </p:txBody>
      </p:sp>
      <p:sp>
        <p:nvSpPr>
          <p:cNvPr id="121" name="Google Shape;121;p17"/>
          <p:cNvSpPr txBox="1"/>
          <p:nvPr/>
        </p:nvSpPr>
        <p:spPr>
          <a:xfrm>
            <a:off x="672775" y="1049925"/>
            <a:ext cx="3559200" cy="3565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200">
              <a:solidFill>
                <a:schemeClr val="dk2"/>
              </a:solidFill>
            </a:endParaRPr>
          </a:p>
          <a:p>
            <a:pPr indent="0" lvl="0" marL="0" rtl="0" algn="l">
              <a:lnSpc>
                <a:spcPct val="115000"/>
              </a:lnSpc>
              <a:spcBef>
                <a:spcPts val="0"/>
              </a:spcBef>
              <a:spcAft>
                <a:spcPts val="0"/>
              </a:spcAft>
              <a:buNone/>
            </a:pPr>
            <a:r>
              <a:rPr lang="en" sz="1200">
                <a:solidFill>
                  <a:schemeClr val="dk2"/>
                </a:solidFill>
              </a:rPr>
              <a:t>●Analyse de clients </a:t>
            </a:r>
            <a:r>
              <a:rPr lang="en" sz="1200">
                <a:solidFill>
                  <a:srgbClr val="FFFFFF"/>
                </a:solidFill>
              </a:rPr>
              <a:t>: </a:t>
            </a:r>
            <a:endParaRPr sz="1200">
              <a:solidFill>
                <a:srgbClr val="FFFFFF"/>
              </a:solidFill>
            </a:endParaRPr>
          </a:p>
          <a:p>
            <a:pPr indent="-295275" lvl="0" marL="457200" rtl="0" algn="l">
              <a:lnSpc>
                <a:spcPct val="115000"/>
              </a:lnSpc>
              <a:spcBef>
                <a:spcPts val="0"/>
              </a:spcBef>
              <a:spcAft>
                <a:spcPts val="0"/>
              </a:spcAft>
              <a:buSzPts val="1050"/>
              <a:buChar char="-"/>
            </a:pPr>
            <a:r>
              <a:rPr lang="en" sz="1050">
                <a:highlight>
                  <a:srgbClr val="FFFFFF"/>
                </a:highlight>
              </a:rPr>
              <a:t>Nombre d'id clients: 96516</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Nombre d'id unique: 93396</a:t>
            </a:r>
            <a:endParaRPr sz="1050">
              <a:highlight>
                <a:srgbClr val="FFFFFF"/>
              </a:highlight>
            </a:endParaRPr>
          </a:p>
          <a:p>
            <a:pPr indent="0" lvl="0" marL="457200" rtl="0" algn="l">
              <a:lnSpc>
                <a:spcPct val="115000"/>
              </a:lnSpc>
              <a:spcBef>
                <a:spcPts val="0"/>
              </a:spcBef>
              <a:spcAft>
                <a:spcPts val="0"/>
              </a:spcAft>
              <a:buNone/>
            </a:pPr>
            <a:r>
              <a:t/>
            </a:r>
            <a:endParaRPr sz="1050">
              <a:highlight>
                <a:srgbClr val="FFFFFF"/>
              </a:highlight>
            </a:endParaRPr>
          </a:p>
          <a:p>
            <a:pPr indent="0" lvl="0" marL="0" rtl="0" algn="l">
              <a:lnSpc>
                <a:spcPct val="115000"/>
              </a:lnSpc>
              <a:spcBef>
                <a:spcPts val="0"/>
              </a:spcBef>
              <a:spcAft>
                <a:spcPts val="0"/>
              </a:spcAft>
              <a:buNone/>
            </a:pPr>
            <a:r>
              <a:rPr lang="en" sz="1200">
                <a:solidFill>
                  <a:schemeClr val="dk2"/>
                </a:solidFill>
              </a:rPr>
              <a:t>●Analyse de la fréquence </a:t>
            </a:r>
            <a:r>
              <a:rPr lang="en" sz="1200">
                <a:solidFill>
                  <a:srgbClr val="FFFFFF"/>
                </a:solidFill>
              </a:rPr>
              <a:t>: </a:t>
            </a:r>
            <a:endParaRPr sz="1200">
              <a:solidFill>
                <a:srgbClr val="FFFFFF"/>
              </a:solidFill>
            </a:endParaRPr>
          </a:p>
          <a:p>
            <a:pPr indent="-295275" lvl="0" marL="457200" marR="0" rtl="0" algn="l">
              <a:lnSpc>
                <a:spcPct val="115000"/>
              </a:lnSpc>
              <a:spcBef>
                <a:spcPts val="0"/>
              </a:spcBef>
              <a:spcAft>
                <a:spcPts val="0"/>
              </a:spcAft>
              <a:buSzPts val="1050"/>
              <a:buChar char="-"/>
            </a:pPr>
            <a:r>
              <a:rPr lang="en" sz="1050">
                <a:highlight>
                  <a:srgbClr val="FFFFFF"/>
                </a:highlight>
              </a:rPr>
              <a:t> Un achat chez 90% des clients</a:t>
            </a:r>
            <a:endParaRPr sz="1050">
              <a:highlight>
                <a:srgbClr val="FFFFFF"/>
              </a:highlight>
            </a:endParaRPr>
          </a:p>
          <a:p>
            <a:pPr indent="0" lvl="0" marL="914400" marR="0" rtl="0" algn="l">
              <a:lnSpc>
                <a:spcPct val="115000"/>
              </a:lnSpc>
              <a:spcBef>
                <a:spcPts val="0"/>
              </a:spcBef>
              <a:spcAft>
                <a:spcPts val="0"/>
              </a:spcAft>
              <a:buNone/>
            </a:pPr>
            <a:r>
              <a:t/>
            </a:r>
            <a:endParaRPr sz="1050">
              <a:highlight>
                <a:srgbClr val="FFFFFF"/>
              </a:highlight>
            </a:endParaRPr>
          </a:p>
          <a:p>
            <a:pPr indent="0" lvl="0" marL="0" rtl="0" algn="l">
              <a:lnSpc>
                <a:spcPct val="115000"/>
              </a:lnSpc>
              <a:spcBef>
                <a:spcPts val="0"/>
              </a:spcBef>
              <a:spcAft>
                <a:spcPts val="0"/>
              </a:spcAft>
              <a:buNone/>
            </a:pPr>
            <a:r>
              <a:rPr lang="en" sz="1200">
                <a:solidFill>
                  <a:schemeClr val="dk2"/>
                </a:solidFill>
              </a:rPr>
              <a:t>●Analyse de la paiment</a:t>
            </a:r>
            <a:endParaRPr sz="1200">
              <a:solidFill>
                <a:schemeClr val="dk2"/>
              </a:solidFill>
            </a:endParaRPr>
          </a:p>
          <a:p>
            <a:pPr indent="-295275" lvl="0" marL="457200" rtl="0" algn="l">
              <a:lnSpc>
                <a:spcPct val="115000"/>
              </a:lnSpc>
              <a:spcBef>
                <a:spcPts val="0"/>
              </a:spcBef>
              <a:spcAft>
                <a:spcPts val="0"/>
              </a:spcAft>
              <a:buSzPts val="1050"/>
              <a:buChar char="-"/>
            </a:pPr>
            <a:r>
              <a:rPr lang="en" sz="1050">
                <a:highlight>
                  <a:srgbClr val="FFFFFF"/>
                </a:highlight>
              </a:rPr>
              <a:t>La plupart des commandes sont livrées</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Les clients ont payé en une seule fois et le nombre de paiment est plus d’une fois</a:t>
            </a:r>
            <a:endParaRPr sz="1050">
              <a:highlight>
                <a:srgbClr val="FFFFFF"/>
              </a:highlight>
            </a:endParaRPr>
          </a:p>
          <a:p>
            <a:pPr indent="-295275" lvl="0" marL="457200" rtl="0" algn="l">
              <a:lnSpc>
                <a:spcPct val="115000"/>
              </a:lnSpc>
              <a:spcBef>
                <a:spcPts val="0"/>
              </a:spcBef>
              <a:spcAft>
                <a:spcPts val="0"/>
              </a:spcAft>
              <a:buSzPts val="1050"/>
              <a:buChar char="-"/>
            </a:pPr>
            <a:r>
              <a:rPr lang="en" sz="1050">
                <a:highlight>
                  <a:srgbClr val="FFFFFF"/>
                </a:highlight>
              </a:rPr>
              <a:t>Les commandes coûtent moins de 2000</a:t>
            </a:r>
            <a:endParaRPr sz="1050">
              <a:highlight>
                <a:srgbClr val="FFFFFF"/>
              </a:highlight>
            </a:endParaRPr>
          </a:p>
          <a:p>
            <a:pPr indent="0" lvl="0" marL="0" rtl="0" algn="l">
              <a:lnSpc>
                <a:spcPct val="115000"/>
              </a:lnSpc>
              <a:spcBef>
                <a:spcPts val="700"/>
              </a:spcBef>
              <a:spcAft>
                <a:spcPts val="0"/>
              </a:spcAft>
              <a:buNone/>
            </a:pPr>
            <a:r>
              <a:t/>
            </a:r>
            <a:endParaRPr sz="1200">
              <a:solidFill>
                <a:srgbClr val="FFFFFF"/>
              </a:solidFill>
            </a:endParaRPr>
          </a:p>
          <a:p>
            <a:pPr indent="0" lvl="0" marL="914400" marR="0" rtl="0" algn="l">
              <a:lnSpc>
                <a:spcPct val="115000"/>
              </a:lnSpc>
              <a:spcBef>
                <a:spcPts val="0"/>
              </a:spcBef>
              <a:spcAft>
                <a:spcPts val="0"/>
              </a:spcAft>
              <a:buNone/>
            </a:pPr>
            <a:r>
              <a:t/>
            </a:r>
            <a:endParaRPr sz="1050">
              <a:highlight>
                <a:srgbClr val="FFFFFF"/>
              </a:highlight>
            </a:endParaRPr>
          </a:p>
          <a:p>
            <a:pPr indent="0" lvl="0" marL="0" marR="0" rtl="0" algn="l">
              <a:lnSpc>
                <a:spcPct val="115000"/>
              </a:lnSpc>
              <a:spcBef>
                <a:spcPts val="0"/>
              </a:spcBef>
              <a:spcAft>
                <a:spcPts val="0"/>
              </a:spcAft>
              <a:buNone/>
            </a:pPr>
            <a:r>
              <a:t/>
            </a:r>
            <a:endParaRPr sz="1050">
              <a:highlight>
                <a:srgbClr val="FFFFFF"/>
              </a:highlight>
            </a:endParaRPr>
          </a:p>
          <a:p>
            <a:pPr indent="0" lvl="0" marL="0" rtl="0" algn="l">
              <a:lnSpc>
                <a:spcPct val="115000"/>
              </a:lnSpc>
              <a:spcBef>
                <a:spcPts val="0"/>
              </a:spcBef>
              <a:spcAft>
                <a:spcPts val="0"/>
              </a:spcAft>
              <a:buNone/>
            </a:pPr>
            <a:r>
              <a:t/>
            </a:r>
            <a:endParaRPr sz="1200">
              <a:solidFill>
                <a:srgbClr val="FFFFFF"/>
              </a:solidFill>
            </a:endParaRPr>
          </a:p>
        </p:txBody>
      </p:sp>
      <p:pic>
        <p:nvPicPr>
          <p:cNvPr id="122" name="Google Shape;122;p17"/>
          <p:cNvPicPr preferRelativeResize="0"/>
          <p:nvPr/>
        </p:nvPicPr>
        <p:blipFill>
          <a:blip r:embed="rId3">
            <a:alphaModFix/>
          </a:blip>
          <a:stretch>
            <a:fillRect/>
          </a:stretch>
        </p:blipFill>
        <p:spPr>
          <a:xfrm>
            <a:off x="4572000" y="1049925"/>
            <a:ext cx="3477078" cy="3565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606750" y="410000"/>
            <a:ext cx="4862400" cy="6078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None/>
            </a:pPr>
            <a:r>
              <a:rPr b="1" lang="en" sz="1350">
                <a:solidFill>
                  <a:srgbClr val="741B47"/>
                </a:solidFill>
                <a:highlight>
                  <a:srgbClr val="FFFFFF"/>
                </a:highlight>
                <a:latin typeface="Arial"/>
                <a:ea typeface="Arial"/>
                <a:cs typeface="Arial"/>
                <a:sym typeface="Arial"/>
              </a:rPr>
              <a:t>Barplot répartition de commandes en fonction des mois</a:t>
            </a:r>
            <a:endParaRPr b="1" sz="1350">
              <a:solidFill>
                <a:srgbClr val="741B47"/>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pic>
        <p:nvPicPr>
          <p:cNvPr id="128" name="Google Shape;128;p18"/>
          <p:cNvPicPr preferRelativeResize="0"/>
          <p:nvPr/>
        </p:nvPicPr>
        <p:blipFill>
          <a:blip r:embed="rId3">
            <a:alphaModFix/>
          </a:blip>
          <a:stretch>
            <a:fillRect/>
          </a:stretch>
        </p:blipFill>
        <p:spPr>
          <a:xfrm>
            <a:off x="234574" y="847625"/>
            <a:ext cx="6345675" cy="3762475"/>
          </a:xfrm>
          <a:prstGeom prst="rect">
            <a:avLst/>
          </a:prstGeom>
          <a:noFill/>
          <a:ln>
            <a:noFill/>
          </a:ln>
        </p:spPr>
      </p:pic>
      <p:sp>
        <p:nvSpPr>
          <p:cNvPr id="129" name="Google Shape;129;p18"/>
          <p:cNvSpPr txBox="1"/>
          <p:nvPr/>
        </p:nvSpPr>
        <p:spPr>
          <a:xfrm>
            <a:off x="6648625" y="1170200"/>
            <a:ext cx="2127900" cy="23424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0"/>
              </a:spcBef>
              <a:spcAft>
                <a:spcPts val="0"/>
              </a:spcAft>
              <a:buSzPts val="1050"/>
              <a:buChar char="●"/>
            </a:pPr>
            <a:r>
              <a:rPr lang="en" sz="1050">
                <a:highlight>
                  <a:srgbClr val="FFFFFF"/>
                </a:highlight>
              </a:rPr>
              <a:t>Le nombre de ventes a considérablement augmenté en 2017</a:t>
            </a:r>
            <a:endParaRPr sz="1050">
              <a:highlight>
                <a:srgbClr val="FFFFFF"/>
              </a:highlight>
            </a:endParaRPr>
          </a:p>
          <a:p>
            <a:pPr indent="0" lvl="0" marL="457200" rtl="0" algn="l">
              <a:lnSpc>
                <a:spcPct val="115000"/>
              </a:lnSpc>
              <a:spcBef>
                <a:spcPts val="700"/>
              </a:spcBef>
              <a:spcAft>
                <a:spcPts val="0"/>
              </a:spcAft>
              <a:buNone/>
            </a:pPr>
            <a:r>
              <a:t/>
            </a:r>
            <a:endParaRPr sz="1050">
              <a:highlight>
                <a:srgbClr val="FFFFFF"/>
              </a:highlight>
            </a:endParaRPr>
          </a:p>
          <a:p>
            <a:pPr indent="-295275" lvl="0" marL="457200" rtl="0" algn="l">
              <a:lnSpc>
                <a:spcPct val="115000"/>
              </a:lnSpc>
              <a:spcBef>
                <a:spcPts val="700"/>
              </a:spcBef>
              <a:spcAft>
                <a:spcPts val="0"/>
              </a:spcAft>
              <a:buSzPts val="1050"/>
              <a:buChar char="●"/>
            </a:pPr>
            <a:r>
              <a:rPr lang="en" sz="1050">
                <a:highlight>
                  <a:srgbClr val="FFFFFF"/>
                </a:highlight>
              </a:rPr>
              <a:t>En novembre 2017 les ventes ont augmenté mais en décembre 2017 et juin 2018, les ventes ont chuté</a:t>
            </a:r>
            <a:endParaRPr sz="1050">
              <a:highlight>
                <a:srgbClr val="FFFFFF"/>
              </a:highlight>
            </a:endParaRPr>
          </a:p>
          <a:p>
            <a:pPr indent="0" lvl="0" marL="0" rtl="0" algn="l">
              <a:spcBef>
                <a:spcPts val="70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311700" y="562400"/>
            <a:ext cx="4397100" cy="478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350">
                <a:solidFill>
                  <a:srgbClr val="000000"/>
                </a:solidFill>
                <a:highlight>
                  <a:srgbClr val="FFFFFF"/>
                </a:highlight>
                <a:latin typeface="Arial"/>
                <a:ea typeface="Arial"/>
                <a:cs typeface="Arial"/>
                <a:sym typeface="Arial"/>
              </a:rPr>
              <a:t>Barplot répartition de commandes en fonction des jours</a:t>
            </a:r>
            <a:endParaRPr/>
          </a:p>
          <a:p>
            <a:pPr indent="0" lvl="0" marL="0" rtl="0" algn="l">
              <a:spcBef>
                <a:spcPts val="0"/>
              </a:spcBef>
              <a:spcAft>
                <a:spcPts val="0"/>
              </a:spcAft>
              <a:buNone/>
            </a:pPr>
            <a:r>
              <a:t/>
            </a:r>
            <a:endParaRPr/>
          </a:p>
        </p:txBody>
      </p:sp>
      <p:sp>
        <p:nvSpPr>
          <p:cNvPr id="135" name="Google Shape;135;p19"/>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36" name="Google Shape;136;p19"/>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7" name="Google Shape;137;p19"/>
          <p:cNvPicPr preferRelativeResize="0"/>
          <p:nvPr/>
        </p:nvPicPr>
        <p:blipFill>
          <a:blip r:embed="rId3">
            <a:alphaModFix/>
          </a:blip>
          <a:stretch>
            <a:fillRect/>
          </a:stretch>
        </p:blipFill>
        <p:spPr>
          <a:xfrm>
            <a:off x="323850" y="1220625"/>
            <a:ext cx="4043050" cy="3632850"/>
          </a:xfrm>
          <a:prstGeom prst="rect">
            <a:avLst/>
          </a:prstGeom>
          <a:noFill/>
          <a:ln>
            <a:noFill/>
          </a:ln>
        </p:spPr>
      </p:pic>
      <p:sp>
        <p:nvSpPr>
          <p:cNvPr id="138" name="Google Shape;138;p19"/>
          <p:cNvSpPr txBox="1"/>
          <p:nvPr/>
        </p:nvSpPr>
        <p:spPr>
          <a:xfrm>
            <a:off x="4990750" y="533400"/>
            <a:ext cx="3708900" cy="375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1238">
                <a:highlight>
                  <a:srgbClr val="FFFFFF"/>
                </a:highlight>
              </a:rPr>
              <a:t>Barplot répartition des moyens de paiements</a:t>
            </a:r>
            <a:endParaRPr b="1" sz="1238">
              <a:highlight>
                <a:srgbClr val="FFFFFF"/>
              </a:highlight>
            </a:endParaRPr>
          </a:p>
        </p:txBody>
      </p:sp>
      <p:pic>
        <p:nvPicPr>
          <p:cNvPr id="139" name="Google Shape;139;p19"/>
          <p:cNvPicPr preferRelativeResize="0"/>
          <p:nvPr/>
        </p:nvPicPr>
        <p:blipFill>
          <a:blip r:embed="rId4">
            <a:alphaModFix/>
          </a:blip>
          <a:stretch>
            <a:fillRect/>
          </a:stretch>
        </p:blipFill>
        <p:spPr>
          <a:xfrm>
            <a:off x="4783800" y="1229975"/>
            <a:ext cx="4122600" cy="3572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type="title"/>
          </p:nvPr>
        </p:nvSpPr>
        <p:spPr>
          <a:xfrm>
            <a:off x="464100" y="486200"/>
            <a:ext cx="3670800" cy="607800"/>
          </a:xfrm>
          <a:prstGeom prst="rect">
            <a:avLst/>
          </a:prstGeom>
        </p:spPr>
        <p:txBody>
          <a:bodyPr anchorCtr="0" anchor="t" bIns="91425" lIns="91425" spcFirstLastPara="1" rIns="91425" wrap="square" tIns="91425">
            <a:normAutofit fontScale="90000"/>
          </a:bodyPr>
          <a:lstStyle/>
          <a:p>
            <a:pPr indent="0" lvl="0" marL="0" rtl="0" algn="l">
              <a:spcBef>
                <a:spcPts val="1000"/>
              </a:spcBef>
              <a:spcAft>
                <a:spcPts val="0"/>
              </a:spcAft>
              <a:buNone/>
            </a:pPr>
            <a:r>
              <a:rPr b="1" lang="en" sz="1350">
                <a:solidFill>
                  <a:srgbClr val="000000"/>
                </a:solidFill>
                <a:highlight>
                  <a:srgbClr val="FFFFFF"/>
                </a:highlight>
                <a:latin typeface="Arial"/>
                <a:ea typeface="Arial"/>
                <a:cs typeface="Arial"/>
                <a:sym typeface="Arial"/>
              </a:rPr>
              <a:t>Barplot répartition des </a:t>
            </a:r>
            <a:r>
              <a:rPr b="1" lang="en" sz="1350">
                <a:solidFill>
                  <a:srgbClr val="000000"/>
                </a:solidFill>
                <a:highlight>
                  <a:srgbClr val="FFFFFF"/>
                </a:highlight>
                <a:latin typeface="Arial"/>
                <a:ea typeface="Arial"/>
                <a:cs typeface="Arial"/>
                <a:sym typeface="Arial"/>
              </a:rPr>
              <a:t>statuts</a:t>
            </a:r>
            <a:r>
              <a:rPr b="1" lang="en" sz="1350">
                <a:solidFill>
                  <a:srgbClr val="000000"/>
                </a:solidFill>
                <a:highlight>
                  <a:srgbClr val="FFFFFF"/>
                </a:highlight>
                <a:latin typeface="Arial"/>
                <a:ea typeface="Arial"/>
                <a:cs typeface="Arial"/>
                <a:sym typeface="Arial"/>
              </a:rPr>
              <a:t> de commande</a:t>
            </a:r>
            <a:endParaRPr b="1" sz="135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45" name="Google Shape;145;p20"/>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46" name="Google Shape;146;p20"/>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0"/>
          <p:cNvPicPr preferRelativeResize="0"/>
          <p:nvPr/>
        </p:nvPicPr>
        <p:blipFill>
          <a:blip r:embed="rId3">
            <a:alphaModFix/>
          </a:blip>
          <a:stretch>
            <a:fillRect/>
          </a:stretch>
        </p:blipFill>
        <p:spPr>
          <a:xfrm>
            <a:off x="318775" y="902700"/>
            <a:ext cx="4288721" cy="4012200"/>
          </a:xfrm>
          <a:prstGeom prst="rect">
            <a:avLst/>
          </a:prstGeom>
          <a:noFill/>
          <a:ln>
            <a:noFill/>
          </a:ln>
        </p:spPr>
      </p:pic>
      <p:sp>
        <p:nvSpPr>
          <p:cNvPr id="148" name="Google Shape;148;p20"/>
          <p:cNvSpPr txBox="1"/>
          <p:nvPr/>
        </p:nvSpPr>
        <p:spPr>
          <a:xfrm>
            <a:off x="5257800" y="533400"/>
            <a:ext cx="3670800" cy="369300"/>
          </a:xfrm>
          <a:prstGeom prst="rect">
            <a:avLst/>
          </a:prstGeom>
          <a:noFill/>
          <a:ln>
            <a:noFill/>
          </a:ln>
        </p:spPr>
        <p:txBody>
          <a:bodyPr anchorCtr="0" anchor="ctr" bIns="91425" lIns="91425" spcFirstLastPara="1" rIns="91425" wrap="square" tIns="91425">
            <a:spAutoFit/>
          </a:bodyPr>
          <a:lstStyle/>
          <a:p>
            <a:pPr indent="0" lvl="0" marL="0" rtl="0" algn="l">
              <a:spcBef>
                <a:spcPts val="1000"/>
              </a:spcBef>
              <a:spcAft>
                <a:spcPts val="0"/>
              </a:spcAft>
              <a:buNone/>
            </a:pPr>
            <a:r>
              <a:rPr b="1" lang="en" sz="1200">
                <a:highlight>
                  <a:srgbClr val="FFFFFF"/>
                </a:highlight>
              </a:rPr>
              <a:t>Histogramme montant des commandes</a:t>
            </a:r>
            <a:endParaRPr b="1" sz="1200">
              <a:highlight>
                <a:srgbClr val="FFFFFF"/>
              </a:highlight>
            </a:endParaRPr>
          </a:p>
        </p:txBody>
      </p:sp>
      <p:pic>
        <p:nvPicPr>
          <p:cNvPr id="149" name="Google Shape;149;p20"/>
          <p:cNvPicPr preferRelativeResize="0"/>
          <p:nvPr/>
        </p:nvPicPr>
        <p:blipFill>
          <a:blip r:embed="rId4">
            <a:alphaModFix/>
          </a:blip>
          <a:stretch>
            <a:fillRect/>
          </a:stretch>
        </p:blipFill>
        <p:spPr>
          <a:xfrm>
            <a:off x="4826350" y="938800"/>
            <a:ext cx="3999900" cy="38758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1"/>
          <p:cNvSpPr txBox="1"/>
          <p:nvPr>
            <p:ph type="title"/>
          </p:nvPr>
        </p:nvSpPr>
        <p:spPr>
          <a:xfrm>
            <a:off x="598100" y="949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sz="2700">
                <a:solidFill>
                  <a:srgbClr val="F1C232"/>
                </a:solidFill>
              </a:rPr>
              <a:t> Analyse </a:t>
            </a:r>
            <a:r>
              <a:rPr b="1" lang="en" sz="2700">
                <a:solidFill>
                  <a:srgbClr val="F1C232"/>
                </a:solidFill>
              </a:rPr>
              <a:t>RFM</a:t>
            </a:r>
            <a:endParaRPr>
              <a:solidFill>
                <a:srgbClr val="F1C232"/>
              </a:solidFill>
            </a:endParaRPr>
          </a:p>
        </p:txBody>
      </p:sp>
      <p:pic>
        <p:nvPicPr>
          <p:cNvPr id="155" name="Google Shape;155;p21"/>
          <p:cNvPicPr preferRelativeResize="0"/>
          <p:nvPr/>
        </p:nvPicPr>
        <p:blipFill>
          <a:blip r:embed="rId3">
            <a:alphaModFix/>
          </a:blip>
          <a:stretch>
            <a:fillRect/>
          </a:stretch>
        </p:blipFill>
        <p:spPr>
          <a:xfrm>
            <a:off x="4572000" y="1042325"/>
            <a:ext cx="3768699" cy="3276150"/>
          </a:xfrm>
          <a:prstGeom prst="rect">
            <a:avLst/>
          </a:prstGeom>
          <a:noFill/>
          <a:ln>
            <a:noFill/>
          </a:ln>
        </p:spPr>
      </p:pic>
      <p:sp>
        <p:nvSpPr>
          <p:cNvPr id="156" name="Google Shape;156;p21"/>
          <p:cNvSpPr txBox="1"/>
          <p:nvPr/>
        </p:nvSpPr>
        <p:spPr>
          <a:xfrm>
            <a:off x="470225" y="912300"/>
            <a:ext cx="3522900" cy="3454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None/>
            </a:pPr>
            <a:r>
              <a:rPr lang="en" sz="1077">
                <a:highlight>
                  <a:srgbClr val="FFFFFF"/>
                </a:highlight>
              </a:rPr>
              <a:t>L'utilisation analyse RFM pour segmentation du comportement des clients basée sur les données.</a:t>
            </a:r>
            <a:endParaRPr sz="1077">
              <a:highlight>
                <a:srgbClr val="FFFFFF"/>
              </a:highlight>
            </a:endParaRPr>
          </a:p>
          <a:p>
            <a:pPr indent="0" lvl="0" marL="0" rtl="0" algn="l">
              <a:lnSpc>
                <a:spcPct val="95000"/>
              </a:lnSpc>
              <a:spcBef>
                <a:spcPts val="1200"/>
              </a:spcBef>
              <a:spcAft>
                <a:spcPts val="0"/>
              </a:spcAft>
              <a:buNone/>
            </a:pPr>
            <a:r>
              <a:rPr lang="en" sz="1077">
                <a:highlight>
                  <a:srgbClr val="FFFFFF"/>
                </a:highlight>
              </a:rPr>
              <a:t>Pour le RFM, nous aurons besoin de 3 indicateurs :</a:t>
            </a:r>
            <a:endParaRPr sz="1077">
              <a:highlight>
                <a:srgbClr val="FFFFFF"/>
              </a:highlight>
            </a:endParaRPr>
          </a:p>
          <a:p>
            <a:pPr indent="-297021" lvl="0" marL="457200" rtl="0" algn="l">
              <a:lnSpc>
                <a:spcPct val="95000"/>
              </a:lnSpc>
              <a:spcBef>
                <a:spcPts val="1200"/>
              </a:spcBef>
              <a:spcAft>
                <a:spcPts val="0"/>
              </a:spcAft>
              <a:buSzPts val="1078"/>
              <a:buChar char="●"/>
            </a:pPr>
            <a:r>
              <a:rPr lang="en" sz="1077">
                <a:highlight>
                  <a:srgbClr val="FFFFFF"/>
                </a:highlight>
              </a:rPr>
              <a:t>la récence (Recency),</a:t>
            </a:r>
            <a:endParaRPr sz="1077">
              <a:highlight>
                <a:srgbClr val="FFFFFF"/>
              </a:highlight>
            </a:endParaRPr>
          </a:p>
          <a:p>
            <a:pPr indent="-297021" lvl="0" marL="457200" rtl="0" algn="l">
              <a:lnSpc>
                <a:spcPct val="95000"/>
              </a:lnSpc>
              <a:spcBef>
                <a:spcPts val="0"/>
              </a:spcBef>
              <a:spcAft>
                <a:spcPts val="0"/>
              </a:spcAft>
              <a:buSzPts val="1078"/>
              <a:buChar char="●"/>
            </a:pPr>
            <a:r>
              <a:rPr lang="en" sz="1077">
                <a:highlight>
                  <a:srgbClr val="FFFFFF"/>
                </a:highlight>
              </a:rPr>
              <a:t>la fréquence (Frequency),</a:t>
            </a:r>
            <a:endParaRPr sz="1077">
              <a:highlight>
                <a:srgbClr val="FFFFFF"/>
              </a:highlight>
            </a:endParaRPr>
          </a:p>
          <a:p>
            <a:pPr indent="-297021" lvl="0" marL="457200" rtl="0" algn="l">
              <a:lnSpc>
                <a:spcPct val="95000"/>
              </a:lnSpc>
              <a:spcBef>
                <a:spcPts val="0"/>
              </a:spcBef>
              <a:spcAft>
                <a:spcPts val="0"/>
              </a:spcAft>
              <a:buSzPts val="1078"/>
              <a:buChar char="●"/>
            </a:pPr>
            <a:r>
              <a:rPr lang="en" sz="1077">
                <a:highlight>
                  <a:srgbClr val="FFFFFF"/>
                </a:highlight>
              </a:rPr>
              <a:t>l'argent moyen dépensé par client (Monetary) =&gt; </a:t>
            </a:r>
            <a:r>
              <a:rPr lang="en" sz="1050">
                <a:solidFill>
                  <a:schemeClr val="dk1"/>
                </a:solidFill>
                <a:highlight>
                  <a:srgbClr val="FFFFFF"/>
                </a:highlight>
                <a:latin typeface="Roboto"/>
                <a:ea typeface="Roboto"/>
                <a:cs typeface="Roboto"/>
                <a:sym typeface="Roboto"/>
              </a:rPr>
              <a:t> 'payment_value'.</a:t>
            </a:r>
            <a:endParaRPr sz="1050">
              <a:solidFill>
                <a:schemeClr val="dk1"/>
              </a:solidFill>
              <a:highlight>
                <a:srgbClr val="FFFFFF"/>
              </a:highlight>
              <a:latin typeface="Roboto"/>
              <a:ea typeface="Roboto"/>
              <a:cs typeface="Roboto"/>
              <a:sym typeface="Roboto"/>
            </a:endParaRPr>
          </a:p>
          <a:p>
            <a:pPr indent="-297021" lvl="0" marL="457200" rtl="0" algn="l">
              <a:lnSpc>
                <a:spcPct val="95000"/>
              </a:lnSpc>
              <a:spcBef>
                <a:spcPts val="0"/>
              </a:spcBef>
              <a:spcAft>
                <a:spcPts val="0"/>
              </a:spcAft>
              <a:buSzPts val="1078"/>
              <a:buChar char="●"/>
            </a:pPr>
            <a:r>
              <a:rPr lang="en" sz="1077">
                <a:highlight>
                  <a:srgbClr val="FFFFFF"/>
                </a:highlight>
              </a:rPr>
              <a:t>Pour la récence et le délai de livraison, nous utiliserons ces 2 fonctionnalités =&gt; </a:t>
            </a:r>
            <a:r>
              <a:rPr lang="en" sz="1050">
                <a:solidFill>
                  <a:schemeClr val="dk1"/>
                </a:solidFill>
                <a:highlight>
                  <a:srgbClr val="FFFFFF"/>
                </a:highlight>
                <a:latin typeface="Roboto"/>
                <a:ea typeface="Roboto"/>
                <a:cs typeface="Roboto"/>
                <a:sym typeface="Roboto"/>
              </a:rPr>
              <a:t>'order_purchase_horodatage'   'order_delivered_customer_date'   </a:t>
            </a:r>
            <a:endParaRPr sz="1050">
              <a:solidFill>
                <a:schemeClr val="dk1"/>
              </a:solidFill>
              <a:highlight>
                <a:srgbClr val="FFFFFF"/>
              </a:highlight>
              <a:latin typeface="Roboto"/>
              <a:ea typeface="Roboto"/>
              <a:cs typeface="Roboto"/>
              <a:sym typeface="Roboto"/>
            </a:endParaRPr>
          </a:p>
          <a:p>
            <a:pPr indent="0" lvl="0" marL="0" marR="0" rtl="0" algn="l">
              <a:lnSpc>
                <a:spcPct val="95000"/>
              </a:lnSpc>
              <a:spcBef>
                <a:spcPts val="1200"/>
              </a:spcBef>
              <a:spcAft>
                <a:spcPts val="0"/>
              </a:spcAft>
              <a:buNone/>
            </a:pPr>
            <a:r>
              <a:rPr lang="en" sz="1050">
                <a:solidFill>
                  <a:schemeClr val="dk1"/>
                </a:solidFill>
                <a:highlight>
                  <a:srgbClr val="FFFFFF"/>
                </a:highlight>
                <a:latin typeface="Roboto"/>
                <a:ea typeface="Roboto"/>
                <a:cs typeface="Roboto"/>
                <a:sym typeface="Roboto"/>
              </a:rPr>
              <a:t>Etapes: </a:t>
            </a:r>
            <a:endParaRPr sz="1050">
              <a:solidFill>
                <a:schemeClr val="dk1"/>
              </a:solidFill>
              <a:highlight>
                <a:srgbClr val="FFFFFF"/>
              </a:highlight>
              <a:latin typeface="Roboto"/>
              <a:ea typeface="Roboto"/>
              <a:cs typeface="Roboto"/>
              <a:sym typeface="Roboto"/>
            </a:endParaRPr>
          </a:p>
          <a:p>
            <a:pPr indent="-295275" lvl="0" marL="457200" marR="0" rtl="0" algn="l">
              <a:lnSpc>
                <a:spcPct val="95000"/>
              </a:lnSpc>
              <a:spcBef>
                <a:spcPts val="1200"/>
              </a:spcBef>
              <a:spcAft>
                <a:spcPts val="0"/>
              </a:spcAft>
              <a:buSzPts val="1050"/>
              <a:buAutoNum type="arabicPeriod"/>
            </a:pPr>
            <a:r>
              <a:rPr lang="en" sz="1050">
                <a:highlight>
                  <a:srgbClr val="FFFFFF"/>
                </a:highlight>
              </a:rPr>
              <a:t>Transformation des horodateurs en datetime</a:t>
            </a:r>
            <a:endParaRPr sz="1050">
              <a:highlight>
                <a:srgbClr val="FFFFFF"/>
              </a:highlight>
            </a:endParaRPr>
          </a:p>
          <a:p>
            <a:pPr indent="-295275" lvl="0" marL="457200" marR="0" rtl="0" algn="l">
              <a:lnSpc>
                <a:spcPct val="95000"/>
              </a:lnSpc>
              <a:spcBef>
                <a:spcPts val="0"/>
              </a:spcBef>
              <a:spcAft>
                <a:spcPts val="0"/>
              </a:spcAft>
              <a:buSzPts val="1050"/>
              <a:buAutoNum type="arabicPeriod"/>
            </a:pPr>
            <a:r>
              <a:rPr lang="en" sz="1050">
                <a:highlight>
                  <a:srgbClr val="FFFFFF"/>
                </a:highlight>
              </a:rPr>
              <a:t>Calcul des scores à l'aide de quartiles</a:t>
            </a:r>
            <a:endParaRPr sz="1050">
              <a:highlight>
                <a:srgbClr val="FFFFFF"/>
              </a:highlight>
            </a:endParaRPr>
          </a:p>
          <a:p>
            <a:pPr indent="-295275" lvl="0" marL="457200" marR="0" rtl="0" algn="l">
              <a:lnSpc>
                <a:spcPct val="95000"/>
              </a:lnSpc>
              <a:spcBef>
                <a:spcPts val="0"/>
              </a:spcBef>
              <a:spcAft>
                <a:spcPts val="0"/>
              </a:spcAft>
              <a:buSzPts val="1050"/>
              <a:buAutoNum type="arabicPeriod"/>
            </a:pPr>
            <a:r>
              <a:rPr lang="en" sz="1050">
                <a:highlight>
                  <a:srgbClr val="FFFFFF"/>
                </a:highlight>
              </a:rPr>
              <a:t>Creation of RFM Score avec la concaténation des quartiles/bins R, F M</a:t>
            </a:r>
            <a:endParaRPr sz="1050">
              <a:highlight>
                <a:srgbClr val="FFFFFF"/>
              </a:highlight>
            </a:endParaRPr>
          </a:p>
          <a:p>
            <a:pPr indent="-295275" lvl="0" marL="457200" rtl="0" algn="l">
              <a:spcBef>
                <a:spcPts val="0"/>
              </a:spcBef>
              <a:spcAft>
                <a:spcPts val="0"/>
              </a:spcAft>
              <a:buSzPts val="1050"/>
              <a:buAutoNum type="arabicPeriod"/>
            </a:pPr>
            <a:r>
              <a:rPr lang="en" sz="1050">
                <a:highlight>
                  <a:srgbClr val="FFFFFF"/>
                </a:highlight>
              </a:rPr>
              <a:t>Analyse de la segmentation RFM</a:t>
            </a:r>
            <a:endParaRPr sz="1050">
              <a:highlight>
                <a:srgbClr val="FFFFFF"/>
              </a:highlight>
            </a:endParaRPr>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